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28"/>
  </p:notesMasterIdLst>
  <p:sldIdLst>
    <p:sldId id="263" r:id="rId2"/>
    <p:sldId id="275" r:id="rId3"/>
    <p:sldId id="277" r:id="rId4"/>
    <p:sldId id="276" r:id="rId5"/>
    <p:sldId id="265" r:id="rId6"/>
    <p:sldId id="266" r:id="rId7"/>
    <p:sldId id="267" r:id="rId8"/>
    <p:sldId id="268" r:id="rId9"/>
    <p:sldId id="271" r:id="rId10"/>
    <p:sldId id="269" r:id="rId11"/>
    <p:sldId id="270" r:id="rId12"/>
    <p:sldId id="264" r:id="rId13"/>
    <p:sldId id="272" r:id="rId14"/>
    <p:sldId id="274" r:id="rId15"/>
    <p:sldId id="273" r:id="rId16"/>
    <p:sldId id="278" r:id="rId17"/>
    <p:sldId id="299" r:id="rId18"/>
    <p:sldId id="286" r:id="rId19"/>
    <p:sldId id="287" r:id="rId20"/>
    <p:sldId id="257" r:id="rId21"/>
    <p:sldId id="304" r:id="rId22"/>
    <p:sldId id="305" r:id="rId23"/>
    <p:sldId id="306" r:id="rId24"/>
    <p:sldId id="307" r:id="rId25"/>
    <p:sldId id="308" r:id="rId26"/>
    <p:sldId id="309" r:id="rId2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8FAC20-D466-4CBB-86C6-59E47B1DA754}" type="doc">
      <dgm:prSet loTypeId="urn:microsoft.com/office/officeart/2018/5/layout/Centered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98A12529-1C36-40D2-8EE0-03F3039DD926}">
      <dgm:prSet/>
      <dgm:spPr/>
      <dgm:t>
        <a:bodyPr/>
        <a:lstStyle/>
        <a:p>
          <a:pPr>
            <a:defRPr b="1"/>
          </a:pPr>
          <a:r>
            <a:rPr lang="en-US" dirty="0"/>
            <a:t>Call meeting to order</a:t>
          </a:r>
        </a:p>
      </dgm:t>
    </dgm:pt>
    <dgm:pt modelId="{C1F0C15B-A546-421A-987E-E8F1B4CAF4C6}" type="parTrans" cxnId="{CFCF7E71-8814-4004-9786-EE7DCF60E8B8}">
      <dgm:prSet/>
      <dgm:spPr/>
      <dgm:t>
        <a:bodyPr/>
        <a:lstStyle/>
        <a:p>
          <a:endParaRPr lang="en-US"/>
        </a:p>
      </dgm:t>
    </dgm:pt>
    <dgm:pt modelId="{4807A518-7D73-4EA1-B11D-E64A5454D45D}" type="sibTrans" cxnId="{CFCF7E71-8814-4004-9786-EE7DCF60E8B8}">
      <dgm:prSet/>
      <dgm:spPr/>
      <dgm:t>
        <a:bodyPr/>
        <a:lstStyle/>
        <a:p>
          <a:endParaRPr lang="en-US"/>
        </a:p>
      </dgm:t>
    </dgm:pt>
    <dgm:pt modelId="{3C11284B-8DB3-4502-BD1E-2F3D00FAC706}">
      <dgm:prSet/>
      <dgm:spPr/>
      <dgm:t>
        <a:bodyPr/>
        <a:lstStyle/>
        <a:p>
          <a:r>
            <a:rPr lang="en-US"/>
            <a:t>Keep in mind: be prepared for an appeal and understand the importance of a record</a:t>
          </a:r>
        </a:p>
      </dgm:t>
    </dgm:pt>
    <dgm:pt modelId="{20DCBD9C-97E4-4168-906E-74B023D2EE87}" type="parTrans" cxnId="{2DC7873C-8C5B-4330-B33E-184FE04BB1BF}">
      <dgm:prSet/>
      <dgm:spPr/>
      <dgm:t>
        <a:bodyPr/>
        <a:lstStyle/>
        <a:p>
          <a:endParaRPr lang="en-US"/>
        </a:p>
      </dgm:t>
    </dgm:pt>
    <dgm:pt modelId="{E9F7D82A-758A-45DE-AEB7-149237238962}" type="sibTrans" cxnId="{2DC7873C-8C5B-4330-B33E-184FE04BB1BF}">
      <dgm:prSet/>
      <dgm:spPr/>
      <dgm:t>
        <a:bodyPr/>
        <a:lstStyle/>
        <a:p>
          <a:endParaRPr lang="en-US"/>
        </a:p>
      </dgm:t>
    </dgm:pt>
    <dgm:pt modelId="{A1B7EEA0-C5E4-49A7-BA72-85898B53F69F}">
      <dgm:prSet/>
      <dgm:spPr/>
      <dgm:t>
        <a:bodyPr/>
        <a:lstStyle/>
        <a:p>
          <a:pPr>
            <a:defRPr b="1"/>
          </a:pPr>
          <a:r>
            <a:rPr lang="en-US"/>
            <a:t>Ground rules</a:t>
          </a:r>
        </a:p>
      </dgm:t>
    </dgm:pt>
    <dgm:pt modelId="{274B3492-FE99-400F-85F3-64FD35422F70}" type="parTrans" cxnId="{9B1E0A71-3521-4208-A5F5-AA328582663C}">
      <dgm:prSet/>
      <dgm:spPr/>
      <dgm:t>
        <a:bodyPr/>
        <a:lstStyle/>
        <a:p>
          <a:endParaRPr lang="en-US"/>
        </a:p>
      </dgm:t>
    </dgm:pt>
    <dgm:pt modelId="{7B428601-2F70-4E0C-B895-95D3042EAC3F}" type="sibTrans" cxnId="{9B1E0A71-3521-4208-A5F5-AA328582663C}">
      <dgm:prSet/>
      <dgm:spPr/>
      <dgm:t>
        <a:bodyPr/>
        <a:lstStyle/>
        <a:p>
          <a:endParaRPr lang="en-US"/>
        </a:p>
      </dgm:t>
    </dgm:pt>
    <dgm:pt modelId="{C5FB7199-68D3-4E37-BAC9-5149786394EF}">
      <dgm:prSet/>
      <dgm:spPr/>
      <dgm:t>
        <a:bodyPr/>
        <a:lstStyle/>
        <a:p>
          <a:r>
            <a:rPr lang="en-US"/>
            <a:t>Order or presentation, formality, </a:t>
          </a:r>
          <a:r>
            <a:rPr lang="en-US" b="1" u="sng"/>
            <a:t>recording</a:t>
          </a:r>
          <a:r>
            <a:rPr lang="en-US"/>
            <a:t>, etc.</a:t>
          </a:r>
        </a:p>
      </dgm:t>
    </dgm:pt>
    <dgm:pt modelId="{6F2DF5D8-229B-4DAF-8256-F89BF66CF3A8}" type="parTrans" cxnId="{C9D71586-5CB7-4515-BF87-79516BAA9230}">
      <dgm:prSet/>
      <dgm:spPr/>
      <dgm:t>
        <a:bodyPr/>
        <a:lstStyle/>
        <a:p>
          <a:endParaRPr lang="en-US"/>
        </a:p>
      </dgm:t>
    </dgm:pt>
    <dgm:pt modelId="{A137D7A5-9EEF-465C-90B6-F61E0DD18C17}" type="sibTrans" cxnId="{C9D71586-5CB7-4515-BF87-79516BAA9230}">
      <dgm:prSet/>
      <dgm:spPr/>
      <dgm:t>
        <a:bodyPr/>
        <a:lstStyle/>
        <a:p>
          <a:endParaRPr lang="en-US"/>
        </a:p>
      </dgm:t>
    </dgm:pt>
    <dgm:pt modelId="{56A95618-71EC-48E1-88B4-997BF1B2FF91}">
      <dgm:prSet/>
      <dgm:spPr/>
      <dgm:t>
        <a:bodyPr/>
        <a:lstStyle/>
        <a:p>
          <a:pPr>
            <a:defRPr b="1"/>
          </a:pPr>
          <a:r>
            <a:rPr lang="en-US"/>
            <a:t>Administer Oaths</a:t>
          </a:r>
        </a:p>
      </dgm:t>
    </dgm:pt>
    <dgm:pt modelId="{D3697557-82F3-4479-A8C2-5C379D3B4580}" type="parTrans" cxnId="{A0EE4CBF-3A56-4C47-9DC9-C20FAD15C3FE}">
      <dgm:prSet/>
      <dgm:spPr/>
      <dgm:t>
        <a:bodyPr/>
        <a:lstStyle/>
        <a:p>
          <a:endParaRPr lang="en-US"/>
        </a:p>
      </dgm:t>
    </dgm:pt>
    <dgm:pt modelId="{A6057B7C-249E-4E50-BCDF-0341B7C25ED1}" type="sibTrans" cxnId="{A0EE4CBF-3A56-4C47-9DC9-C20FAD15C3FE}">
      <dgm:prSet/>
      <dgm:spPr/>
      <dgm:t>
        <a:bodyPr/>
        <a:lstStyle/>
        <a:p>
          <a:endParaRPr lang="en-US"/>
        </a:p>
      </dgm:t>
    </dgm:pt>
    <dgm:pt modelId="{CEDC83A2-22A3-478D-8B52-9A1614F10273}">
      <dgm:prSet/>
      <dgm:spPr/>
      <dgm:t>
        <a:bodyPr/>
        <a:lstStyle/>
        <a:p>
          <a:pPr>
            <a:defRPr b="1"/>
          </a:pPr>
          <a:r>
            <a:rPr lang="en-US"/>
            <a:t>Testimony-allow all persons to testify and allow for cross-examination</a:t>
          </a:r>
        </a:p>
      </dgm:t>
    </dgm:pt>
    <dgm:pt modelId="{23EBDF19-BE54-4C20-ACA7-826C604D48ED}" type="parTrans" cxnId="{FB11614E-E32B-48F2-82E2-C0F729ADAC49}">
      <dgm:prSet/>
      <dgm:spPr/>
      <dgm:t>
        <a:bodyPr/>
        <a:lstStyle/>
        <a:p>
          <a:endParaRPr lang="en-US"/>
        </a:p>
      </dgm:t>
    </dgm:pt>
    <dgm:pt modelId="{6C771A97-702A-43F1-8146-CA163A98652B}" type="sibTrans" cxnId="{FB11614E-E32B-48F2-82E2-C0F729ADAC49}">
      <dgm:prSet/>
      <dgm:spPr/>
      <dgm:t>
        <a:bodyPr/>
        <a:lstStyle/>
        <a:p>
          <a:endParaRPr lang="en-US"/>
        </a:p>
      </dgm:t>
    </dgm:pt>
    <dgm:pt modelId="{7AD12E58-BA00-42FB-A549-4882CD543575}">
      <dgm:prSet/>
      <dgm:spPr/>
      <dgm:t>
        <a:bodyPr/>
        <a:lstStyle/>
        <a:p>
          <a:pPr>
            <a:defRPr b="1"/>
          </a:pPr>
          <a:r>
            <a:rPr lang="en-US"/>
            <a:t>General Format</a:t>
          </a:r>
        </a:p>
      </dgm:t>
    </dgm:pt>
    <dgm:pt modelId="{3E91BF64-DDAC-458E-A3EC-B03D1D48DBBB}" type="parTrans" cxnId="{B1AEBA6E-6AD3-4F6B-AAEA-20AE7E53C1B0}">
      <dgm:prSet/>
      <dgm:spPr/>
      <dgm:t>
        <a:bodyPr/>
        <a:lstStyle/>
        <a:p>
          <a:endParaRPr lang="en-US"/>
        </a:p>
      </dgm:t>
    </dgm:pt>
    <dgm:pt modelId="{93ABC549-B567-4A99-B83D-4F352D9C828E}" type="sibTrans" cxnId="{B1AEBA6E-6AD3-4F6B-AAEA-20AE7E53C1B0}">
      <dgm:prSet/>
      <dgm:spPr/>
      <dgm:t>
        <a:bodyPr/>
        <a:lstStyle/>
        <a:p>
          <a:endParaRPr lang="en-US"/>
        </a:p>
      </dgm:t>
    </dgm:pt>
    <dgm:pt modelId="{817EFBB4-3889-4BFB-9CAD-8DC852DD08DF}">
      <dgm:prSet/>
      <dgm:spPr/>
      <dgm:t>
        <a:bodyPr/>
        <a:lstStyle/>
        <a:p>
          <a:r>
            <a:rPr lang="en-US"/>
            <a:t>Chairperson announces application</a:t>
          </a:r>
        </a:p>
      </dgm:t>
    </dgm:pt>
    <dgm:pt modelId="{91AB3102-6409-4724-A5BF-E7BB73C80184}" type="parTrans" cxnId="{D742A4F7-4B7B-40A2-8A95-BE0592DB9D71}">
      <dgm:prSet/>
      <dgm:spPr/>
      <dgm:t>
        <a:bodyPr/>
        <a:lstStyle/>
        <a:p>
          <a:endParaRPr lang="en-US"/>
        </a:p>
      </dgm:t>
    </dgm:pt>
    <dgm:pt modelId="{BE74ECFA-B6B6-456A-B209-4A53851EDA8D}" type="sibTrans" cxnId="{D742A4F7-4B7B-40A2-8A95-BE0592DB9D71}">
      <dgm:prSet/>
      <dgm:spPr/>
      <dgm:t>
        <a:bodyPr/>
        <a:lstStyle/>
        <a:p>
          <a:endParaRPr lang="en-US"/>
        </a:p>
      </dgm:t>
    </dgm:pt>
    <dgm:pt modelId="{9C2F4B7A-EACC-4B58-A4D4-89BEE372A46F}">
      <dgm:prSet/>
      <dgm:spPr/>
      <dgm:t>
        <a:bodyPr/>
        <a:lstStyle/>
        <a:p>
          <a:r>
            <a:rPr lang="en-US"/>
            <a:t>Applicant presents case/evidence</a:t>
          </a:r>
        </a:p>
      </dgm:t>
    </dgm:pt>
    <dgm:pt modelId="{68999A46-AD76-4367-9217-25E2A0263AD3}" type="parTrans" cxnId="{0A25883E-CBDA-4AD4-9279-620A54DBC0E3}">
      <dgm:prSet/>
      <dgm:spPr/>
      <dgm:t>
        <a:bodyPr/>
        <a:lstStyle/>
        <a:p>
          <a:endParaRPr lang="en-US"/>
        </a:p>
      </dgm:t>
    </dgm:pt>
    <dgm:pt modelId="{AE90EC32-F3D0-49EB-B2B5-9421903FF916}" type="sibTrans" cxnId="{0A25883E-CBDA-4AD4-9279-620A54DBC0E3}">
      <dgm:prSet/>
      <dgm:spPr/>
      <dgm:t>
        <a:bodyPr/>
        <a:lstStyle/>
        <a:p>
          <a:endParaRPr lang="en-US"/>
        </a:p>
      </dgm:t>
    </dgm:pt>
    <dgm:pt modelId="{B4E16115-E176-446D-AAE5-A08FBDCD5C1D}">
      <dgm:prSet/>
      <dgm:spPr/>
      <dgm:t>
        <a:bodyPr/>
        <a:lstStyle/>
        <a:p>
          <a:r>
            <a:rPr lang="en-US"/>
            <a:t>Opponents present arguments/evidence</a:t>
          </a:r>
        </a:p>
      </dgm:t>
    </dgm:pt>
    <dgm:pt modelId="{CF6EF4D0-DEB7-4F6D-8374-25CBE961A700}" type="parTrans" cxnId="{8D5B5F44-5477-4DA2-935B-D525C90D3B91}">
      <dgm:prSet/>
      <dgm:spPr/>
      <dgm:t>
        <a:bodyPr/>
        <a:lstStyle/>
        <a:p>
          <a:endParaRPr lang="en-US"/>
        </a:p>
      </dgm:t>
    </dgm:pt>
    <dgm:pt modelId="{13CB99C6-201D-4AA0-AB38-72520A93F17C}" type="sibTrans" cxnId="{8D5B5F44-5477-4DA2-935B-D525C90D3B91}">
      <dgm:prSet/>
      <dgm:spPr/>
      <dgm:t>
        <a:bodyPr/>
        <a:lstStyle/>
        <a:p>
          <a:endParaRPr lang="en-US"/>
        </a:p>
      </dgm:t>
    </dgm:pt>
    <dgm:pt modelId="{CC00693E-E8B7-4651-BA76-3E427807D50B}">
      <dgm:prSet/>
      <dgm:spPr/>
      <dgm:t>
        <a:bodyPr/>
        <a:lstStyle/>
        <a:p>
          <a:r>
            <a:rPr lang="en-US"/>
            <a:t>Applicant presents rebuttal</a:t>
          </a:r>
        </a:p>
      </dgm:t>
    </dgm:pt>
    <dgm:pt modelId="{6E7A976B-7F25-429E-8B5C-5186271BA1E0}" type="parTrans" cxnId="{A9630303-A356-4767-AF32-CEC1F96477A6}">
      <dgm:prSet/>
      <dgm:spPr/>
      <dgm:t>
        <a:bodyPr/>
        <a:lstStyle/>
        <a:p>
          <a:endParaRPr lang="en-US"/>
        </a:p>
      </dgm:t>
    </dgm:pt>
    <dgm:pt modelId="{90C3E8E2-02F9-431C-B7F4-BD47B453B76B}" type="sibTrans" cxnId="{A9630303-A356-4767-AF32-CEC1F96477A6}">
      <dgm:prSet/>
      <dgm:spPr/>
      <dgm:t>
        <a:bodyPr/>
        <a:lstStyle/>
        <a:p>
          <a:endParaRPr lang="en-US"/>
        </a:p>
      </dgm:t>
    </dgm:pt>
    <dgm:pt modelId="{A6D38786-3927-454E-92AC-F3F756621D93}">
      <dgm:prSet/>
      <dgm:spPr/>
      <dgm:t>
        <a:bodyPr/>
        <a:lstStyle/>
        <a:p>
          <a:r>
            <a:rPr lang="en-US"/>
            <a:t>Board deliberates and renders decision</a:t>
          </a:r>
        </a:p>
      </dgm:t>
    </dgm:pt>
    <dgm:pt modelId="{8368D712-E403-41A6-A506-1AEEE2AFA660}" type="parTrans" cxnId="{EDBF872D-A085-45BB-9814-EDA65132D0D8}">
      <dgm:prSet/>
      <dgm:spPr/>
      <dgm:t>
        <a:bodyPr/>
        <a:lstStyle/>
        <a:p>
          <a:endParaRPr lang="en-US"/>
        </a:p>
      </dgm:t>
    </dgm:pt>
    <dgm:pt modelId="{9193F2E7-08F9-41FD-A785-3FA3E04D1299}" type="sibTrans" cxnId="{EDBF872D-A085-45BB-9814-EDA65132D0D8}">
      <dgm:prSet/>
      <dgm:spPr/>
      <dgm:t>
        <a:bodyPr/>
        <a:lstStyle/>
        <a:p>
          <a:endParaRPr lang="en-US"/>
        </a:p>
      </dgm:t>
    </dgm:pt>
    <dgm:pt modelId="{1BDD2662-7E6F-4D34-8F25-7892F336E703}">
      <dgm:prSet/>
      <dgm:spPr/>
      <dgm:t>
        <a:bodyPr/>
        <a:lstStyle/>
        <a:p>
          <a:r>
            <a:rPr lang="en-US"/>
            <a:t>Conclusion of fact supporting the decision </a:t>
          </a:r>
        </a:p>
      </dgm:t>
    </dgm:pt>
    <dgm:pt modelId="{46B99D36-0329-4054-B62F-BBD2F68668C3}" type="parTrans" cxnId="{48B3020B-0814-4C23-B32F-8A777801F208}">
      <dgm:prSet/>
      <dgm:spPr/>
      <dgm:t>
        <a:bodyPr/>
        <a:lstStyle/>
        <a:p>
          <a:endParaRPr lang="en-US"/>
        </a:p>
      </dgm:t>
    </dgm:pt>
    <dgm:pt modelId="{BF90C69D-CB4A-4AD8-984F-F0C161F22FF1}" type="sibTrans" cxnId="{48B3020B-0814-4C23-B32F-8A777801F208}">
      <dgm:prSet/>
      <dgm:spPr/>
      <dgm:t>
        <a:bodyPr/>
        <a:lstStyle/>
        <a:p>
          <a:endParaRPr lang="en-US"/>
        </a:p>
      </dgm:t>
    </dgm:pt>
    <dgm:pt modelId="{1D2D9C8D-ACCD-4A1C-AD0E-67BF98F2C612}" type="pres">
      <dgm:prSet presAssocID="{0D8FAC20-D466-4CBB-86C6-59E47B1DA754}" presName="root" presStyleCnt="0">
        <dgm:presLayoutVars>
          <dgm:dir/>
          <dgm:resizeHandles val="exact"/>
        </dgm:presLayoutVars>
      </dgm:prSet>
      <dgm:spPr/>
    </dgm:pt>
    <dgm:pt modelId="{3D8BF1E9-0A99-4488-A6AC-2FFA9A6C3C93}" type="pres">
      <dgm:prSet presAssocID="{98A12529-1C36-40D2-8EE0-03F3039DD926}" presName="compNode" presStyleCnt="0"/>
      <dgm:spPr/>
    </dgm:pt>
    <dgm:pt modelId="{D37CDA4B-2D47-480C-AC39-FB2F743E2476}" type="pres">
      <dgm:prSet presAssocID="{98A12529-1C36-40D2-8EE0-03F3039DD926}"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t="-4000" b="-4000"/>
          </a:stretch>
        </a:blipFill>
        <a:ln>
          <a:noFill/>
        </a:ln>
      </dgm:spPr>
      <dgm:extLst>
        <a:ext uri="{E40237B7-FDA0-4F09-8148-C483321AD2D9}">
          <dgm14:cNvPr xmlns:dgm14="http://schemas.microsoft.com/office/drawing/2010/diagram" id="0" name="" descr="Marketing with solid fill"/>
        </a:ext>
      </dgm:extLst>
    </dgm:pt>
    <dgm:pt modelId="{516099BA-FC16-4949-8210-9003A983D942}" type="pres">
      <dgm:prSet presAssocID="{98A12529-1C36-40D2-8EE0-03F3039DD926}" presName="iconSpace" presStyleCnt="0"/>
      <dgm:spPr/>
    </dgm:pt>
    <dgm:pt modelId="{79D30551-4F91-4ED2-8FA3-FFEA51F4A123}" type="pres">
      <dgm:prSet presAssocID="{98A12529-1C36-40D2-8EE0-03F3039DD926}" presName="parTx" presStyleLbl="revTx" presStyleIdx="0" presStyleCnt="10">
        <dgm:presLayoutVars>
          <dgm:chMax val="0"/>
          <dgm:chPref val="0"/>
        </dgm:presLayoutVars>
      </dgm:prSet>
      <dgm:spPr/>
    </dgm:pt>
    <dgm:pt modelId="{5822184F-0B29-4C5E-A564-431ECC6F5987}" type="pres">
      <dgm:prSet presAssocID="{98A12529-1C36-40D2-8EE0-03F3039DD926}" presName="txSpace" presStyleCnt="0"/>
      <dgm:spPr/>
    </dgm:pt>
    <dgm:pt modelId="{6B2C712C-48EC-4EC4-8BCA-2BEB0435BD6E}" type="pres">
      <dgm:prSet presAssocID="{98A12529-1C36-40D2-8EE0-03F3039DD926}" presName="desTx" presStyleLbl="revTx" presStyleIdx="1" presStyleCnt="10">
        <dgm:presLayoutVars/>
      </dgm:prSet>
      <dgm:spPr/>
    </dgm:pt>
    <dgm:pt modelId="{F82EEBBE-B743-48D4-BFFE-A67C7C4A0E97}" type="pres">
      <dgm:prSet presAssocID="{4807A518-7D73-4EA1-B11D-E64A5454D45D}" presName="sibTrans" presStyleCnt="0"/>
      <dgm:spPr/>
    </dgm:pt>
    <dgm:pt modelId="{8A802674-2080-4E9E-A464-29C914CAB910}" type="pres">
      <dgm:prSet presAssocID="{A1B7EEA0-C5E4-49A7-BA72-85898B53F69F}" presName="compNode" presStyleCnt="0"/>
      <dgm:spPr/>
    </dgm:pt>
    <dgm:pt modelId="{B0E74CA0-0A72-4E57-B5F8-A7D41D04F242}" type="pres">
      <dgm:prSet presAssocID="{A1B7EEA0-C5E4-49A7-BA72-85898B53F69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ecturer"/>
        </a:ext>
      </dgm:extLst>
    </dgm:pt>
    <dgm:pt modelId="{1611C31F-94A8-4714-93D4-B37DD20E609F}" type="pres">
      <dgm:prSet presAssocID="{A1B7EEA0-C5E4-49A7-BA72-85898B53F69F}" presName="iconSpace" presStyleCnt="0"/>
      <dgm:spPr/>
    </dgm:pt>
    <dgm:pt modelId="{72A99246-E98B-41BF-9B20-B72CB6894FE0}" type="pres">
      <dgm:prSet presAssocID="{A1B7EEA0-C5E4-49A7-BA72-85898B53F69F}" presName="parTx" presStyleLbl="revTx" presStyleIdx="2" presStyleCnt="10">
        <dgm:presLayoutVars>
          <dgm:chMax val="0"/>
          <dgm:chPref val="0"/>
        </dgm:presLayoutVars>
      </dgm:prSet>
      <dgm:spPr/>
    </dgm:pt>
    <dgm:pt modelId="{76817230-EE84-4682-AB90-10F9A90EE75C}" type="pres">
      <dgm:prSet presAssocID="{A1B7EEA0-C5E4-49A7-BA72-85898B53F69F}" presName="txSpace" presStyleCnt="0"/>
      <dgm:spPr/>
    </dgm:pt>
    <dgm:pt modelId="{B268E57E-C3DF-45BF-8552-067F34F8C1B1}" type="pres">
      <dgm:prSet presAssocID="{A1B7EEA0-C5E4-49A7-BA72-85898B53F69F}" presName="desTx" presStyleLbl="revTx" presStyleIdx="3" presStyleCnt="10">
        <dgm:presLayoutVars/>
      </dgm:prSet>
      <dgm:spPr/>
    </dgm:pt>
    <dgm:pt modelId="{A5A0AAA6-AE11-4B8C-BFF4-599751C86DBF}" type="pres">
      <dgm:prSet presAssocID="{7B428601-2F70-4E0C-B895-95D3042EAC3F}" presName="sibTrans" presStyleCnt="0"/>
      <dgm:spPr/>
    </dgm:pt>
    <dgm:pt modelId="{5CEDC032-2FAF-4DBE-8245-29FBF576AA95}" type="pres">
      <dgm:prSet presAssocID="{56A95618-71EC-48E1-88B4-997BF1B2FF91}" presName="compNode" presStyleCnt="0"/>
      <dgm:spPr/>
    </dgm:pt>
    <dgm:pt modelId="{310A9F89-DF38-49DF-89F8-C14D9BC61B46}" type="pres">
      <dgm:prSet presAssocID="{56A95618-71EC-48E1-88B4-997BF1B2FF9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557214F0-24AE-4051-ABFA-05931213D881}" type="pres">
      <dgm:prSet presAssocID="{56A95618-71EC-48E1-88B4-997BF1B2FF91}" presName="iconSpace" presStyleCnt="0"/>
      <dgm:spPr/>
    </dgm:pt>
    <dgm:pt modelId="{B04B5E17-8038-4626-AA21-7DB8F1BE49B9}" type="pres">
      <dgm:prSet presAssocID="{56A95618-71EC-48E1-88B4-997BF1B2FF91}" presName="parTx" presStyleLbl="revTx" presStyleIdx="4" presStyleCnt="10">
        <dgm:presLayoutVars>
          <dgm:chMax val="0"/>
          <dgm:chPref val="0"/>
        </dgm:presLayoutVars>
      </dgm:prSet>
      <dgm:spPr/>
    </dgm:pt>
    <dgm:pt modelId="{830190B1-E448-4930-A517-DABE1CEF4F5B}" type="pres">
      <dgm:prSet presAssocID="{56A95618-71EC-48E1-88B4-997BF1B2FF91}" presName="txSpace" presStyleCnt="0"/>
      <dgm:spPr/>
    </dgm:pt>
    <dgm:pt modelId="{88FD148F-9E0C-43BC-A1B2-648075176714}" type="pres">
      <dgm:prSet presAssocID="{56A95618-71EC-48E1-88B4-997BF1B2FF91}" presName="desTx" presStyleLbl="revTx" presStyleIdx="5" presStyleCnt="10">
        <dgm:presLayoutVars/>
      </dgm:prSet>
      <dgm:spPr/>
    </dgm:pt>
    <dgm:pt modelId="{377E13FE-4C40-4B5E-AD33-9AA3F17537CB}" type="pres">
      <dgm:prSet presAssocID="{A6057B7C-249E-4E50-BCDF-0341B7C25ED1}" presName="sibTrans" presStyleCnt="0"/>
      <dgm:spPr/>
    </dgm:pt>
    <dgm:pt modelId="{702CEF04-7945-45D5-A97B-116FBEBEFC1E}" type="pres">
      <dgm:prSet presAssocID="{CEDC83A2-22A3-478D-8B52-9A1614F10273}" presName="compNode" presStyleCnt="0"/>
      <dgm:spPr/>
    </dgm:pt>
    <dgm:pt modelId="{974400A5-A31A-45FE-8122-097431894CC4}" type="pres">
      <dgm:prSet presAssocID="{CEDC83A2-22A3-478D-8B52-9A1614F1027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udge"/>
        </a:ext>
      </dgm:extLst>
    </dgm:pt>
    <dgm:pt modelId="{F1E7B24B-E5A5-4683-817F-3DE50E8F4B53}" type="pres">
      <dgm:prSet presAssocID="{CEDC83A2-22A3-478D-8B52-9A1614F10273}" presName="iconSpace" presStyleCnt="0"/>
      <dgm:spPr/>
    </dgm:pt>
    <dgm:pt modelId="{A55CF805-7277-406D-BE87-17E0A78A7E13}" type="pres">
      <dgm:prSet presAssocID="{CEDC83A2-22A3-478D-8B52-9A1614F10273}" presName="parTx" presStyleLbl="revTx" presStyleIdx="6" presStyleCnt="10">
        <dgm:presLayoutVars>
          <dgm:chMax val="0"/>
          <dgm:chPref val="0"/>
        </dgm:presLayoutVars>
      </dgm:prSet>
      <dgm:spPr/>
    </dgm:pt>
    <dgm:pt modelId="{3B827185-E349-44BB-86A2-F1F084AF3315}" type="pres">
      <dgm:prSet presAssocID="{CEDC83A2-22A3-478D-8B52-9A1614F10273}" presName="txSpace" presStyleCnt="0"/>
      <dgm:spPr/>
    </dgm:pt>
    <dgm:pt modelId="{0317C7B0-20B5-4091-ABAA-890A772F4C72}" type="pres">
      <dgm:prSet presAssocID="{CEDC83A2-22A3-478D-8B52-9A1614F10273}" presName="desTx" presStyleLbl="revTx" presStyleIdx="7" presStyleCnt="10">
        <dgm:presLayoutVars/>
      </dgm:prSet>
      <dgm:spPr/>
    </dgm:pt>
    <dgm:pt modelId="{883275FE-9D61-41EE-A0CA-A1F0B1A5EE01}" type="pres">
      <dgm:prSet presAssocID="{6C771A97-702A-43F1-8146-CA163A98652B}" presName="sibTrans" presStyleCnt="0"/>
      <dgm:spPr/>
    </dgm:pt>
    <dgm:pt modelId="{8BB34838-DE0A-4277-BDBB-3B86D35890B3}" type="pres">
      <dgm:prSet presAssocID="{7AD12E58-BA00-42FB-A549-4882CD543575}" presName="compNode" presStyleCnt="0"/>
      <dgm:spPr/>
    </dgm:pt>
    <dgm:pt modelId="{BF33DC06-F171-41E8-B1F9-142BAB49D85C}" type="pres">
      <dgm:prSet presAssocID="{7AD12E58-BA00-42FB-A549-4882CD54357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avel"/>
        </a:ext>
      </dgm:extLst>
    </dgm:pt>
    <dgm:pt modelId="{7260E56E-13D3-4F4D-941C-710E269E3416}" type="pres">
      <dgm:prSet presAssocID="{7AD12E58-BA00-42FB-A549-4882CD543575}" presName="iconSpace" presStyleCnt="0"/>
      <dgm:spPr/>
    </dgm:pt>
    <dgm:pt modelId="{C15C319E-76E4-4EBD-89FE-E7F8DED1ACB0}" type="pres">
      <dgm:prSet presAssocID="{7AD12E58-BA00-42FB-A549-4882CD543575}" presName="parTx" presStyleLbl="revTx" presStyleIdx="8" presStyleCnt="10">
        <dgm:presLayoutVars>
          <dgm:chMax val="0"/>
          <dgm:chPref val="0"/>
        </dgm:presLayoutVars>
      </dgm:prSet>
      <dgm:spPr/>
    </dgm:pt>
    <dgm:pt modelId="{96A0A2B9-DF91-4DB5-BAAD-3DEB6AC30CB2}" type="pres">
      <dgm:prSet presAssocID="{7AD12E58-BA00-42FB-A549-4882CD543575}" presName="txSpace" presStyleCnt="0"/>
      <dgm:spPr/>
    </dgm:pt>
    <dgm:pt modelId="{196FA27D-B676-4600-8DFA-988775F86741}" type="pres">
      <dgm:prSet presAssocID="{7AD12E58-BA00-42FB-A549-4882CD543575}" presName="desTx" presStyleLbl="revTx" presStyleIdx="9" presStyleCnt="10">
        <dgm:presLayoutVars/>
      </dgm:prSet>
      <dgm:spPr/>
    </dgm:pt>
  </dgm:ptLst>
  <dgm:cxnLst>
    <dgm:cxn modelId="{A9630303-A356-4767-AF32-CEC1F96477A6}" srcId="{7AD12E58-BA00-42FB-A549-4882CD543575}" destId="{CC00693E-E8B7-4651-BA76-3E427807D50B}" srcOrd="3" destOrd="0" parTransId="{6E7A976B-7F25-429E-8B5C-5186271BA1E0}" sibTransId="{90C3E8E2-02F9-431C-B7F4-BD47B453B76B}"/>
    <dgm:cxn modelId="{5E328805-9E7A-4239-B365-3E048DC5B9DC}" type="presOf" srcId="{B4E16115-E176-446D-AAE5-A08FBDCD5C1D}" destId="{196FA27D-B676-4600-8DFA-988775F86741}" srcOrd="0" destOrd="2" presId="urn:microsoft.com/office/officeart/2018/5/layout/CenteredIconLabelDescriptionList"/>
    <dgm:cxn modelId="{C0438C06-B2C1-4B1D-BF84-D6E67D209FFB}" type="presOf" srcId="{98A12529-1C36-40D2-8EE0-03F3039DD926}" destId="{79D30551-4F91-4ED2-8FA3-FFEA51F4A123}" srcOrd="0" destOrd="0" presId="urn:microsoft.com/office/officeart/2018/5/layout/CenteredIconLabelDescriptionList"/>
    <dgm:cxn modelId="{48B3020B-0814-4C23-B32F-8A777801F208}" srcId="{A6D38786-3927-454E-92AC-F3F756621D93}" destId="{1BDD2662-7E6F-4D34-8F25-7892F336E703}" srcOrd="0" destOrd="0" parTransId="{46B99D36-0329-4054-B62F-BBD2F68668C3}" sibTransId="{BF90C69D-CB4A-4AD8-984F-F0C161F22FF1}"/>
    <dgm:cxn modelId="{6377F01F-734D-46FA-9B63-74E1345601BC}" type="presOf" srcId="{CEDC83A2-22A3-478D-8B52-9A1614F10273}" destId="{A55CF805-7277-406D-BE87-17E0A78A7E13}" srcOrd="0" destOrd="0" presId="urn:microsoft.com/office/officeart/2018/5/layout/CenteredIconLabelDescriptionList"/>
    <dgm:cxn modelId="{E830E62B-D2AF-4A37-869C-4547057DDC68}" type="presOf" srcId="{7AD12E58-BA00-42FB-A549-4882CD543575}" destId="{C15C319E-76E4-4EBD-89FE-E7F8DED1ACB0}" srcOrd="0" destOrd="0" presId="urn:microsoft.com/office/officeart/2018/5/layout/CenteredIconLabelDescriptionList"/>
    <dgm:cxn modelId="{EDBF872D-A085-45BB-9814-EDA65132D0D8}" srcId="{7AD12E58-BA00-42FB-A549-4882CD543575}" destId="{A6D38786-3927-454E-92AC-F3F756621D93}" srcOrd="4" destOrd="0" parTransId="{8368D712-E403-41A6-A506-1AEEE2AFA660}" sibTransId="{9193F2E7-08F9-41FD-A785-3FA3E04D1299}"/>
    <dgm:cxn modelId="{D5286C2F-2833-4A96-ACA7-7EEAC129CDA5}" type="presOf" srcId="{A6D38786-3927-454E-92AC-F3F756621D93}" destId="{196FA27D-B676-4600-8DFA-988775F86741}" srcOrd="0" destOrd="4" presId="urn:microsoft.com/office/officeart/2018/5/layout/CenteredIconLabelDescriptionList"/>
    <dgm:cxn modelId="{2DC7873C-8C5B-4330-B33E-184FE04BB1BF}" srcId="{98A12529-1C36-40D2-8EE0-03F3039DD926}" destId="{3C11284B-8DB3-4502-BD1E-2F3D00FAC706}" srcOrd="0" destOrd="0" parTransId="{20DCBD9C-97E4-4168-906E-74B023D2EE87}" sibTransId="{E9F7D82A-758A-45DE-AEB7-149237238962}"/>
    <dgm:cxn modelId="{0A25883E-CBDA-4AD4-9279-620A54DBC0E3}" srcId="{7AD12E58-BA00-42FB-A549-4882CD543575}" destId="{9C2F4B7A-EACC-4B58-A4D4-89BEE372A46F}" srcOrd="1" destOrd="0" parTransId="{68999A46-AD76-4367-9217-25E2A0263AD3}" sibTransId="{AE90EC32-F3D0-49EB-B2B5-9421903FF916}"/>
    <dgm:cxn modelId="{8D5B5F44-5477-4DA2-935B-D525C90D3B91}" srcId="{7AD12E58-BA00-42FB-A549-4882CD543575}" destId="{B4E16115-E176-446D-AAE5-A08FBDCD5C1D}" srcOrd="2" destOrd="0" parTransId="{CF6EF4D0-DEB7-4F6D-8374-25CBE961A700}" sibTransId="{13CB99C6-201D-4AA0-AB38-72520A93F17C}"/>
    <dgm:cxn modelId="{AC18BA47-3FEA-465C-9684-441EE77C94E7}" type="presOf" srcId="{A1B7EEA0-C5E4-49A7-BA72-85898B53F69F}" destId="{72A99246-E98B-41BF-9B20-B72CB6894FE0}" srcOrd="0" destOrd="0" presId="urn:microsoft.com/office/officeart/2018/5/layout/CenteredIconLabelDescriptionList"/>
    <dgm:cxn modelId="{FB11614E-E32B-48F2-82E2-C0F729ADAC49}" srcId="{0D8FAC20-D466-4CBB-86C6-59E47B1DA754}" destId="{CEDC83A2-22A3-478D-8B52-9A1614F10273}" srcOrd="3" destOrd="0" parTransId="{23EBDF19-BE54-4C20-ACA7-826C604D48ED}" sibTransId="{6C771A97-702A-43F1-8146-CA163A98652B}"/>
    <dgm:cxn modelId="{B1AEBA6E-6AD3-4F6B-AAEA-20AE7E53C1B0}" srcId="{0D8FAC20-D466-4CBB-86C6-59E47B1DA754}" destId="{7AD12E58-BA00-42FB-A549-4882CD543575}" srcOrd="4" destOrd="0" parTransId="{3E91BF64-DDAC-458E-A3EC-B03D1D48DBBB}" sibTransId="{93ABC549-B567-4A99-B83D-4F352D9C828E}"/>
    <dgm:cxn modelId="{9B1E0A71-3521-4208-A5F5-AA328582663C}" srcId="{0D8FAC20-D466-4CBB-86C6-59E47B1DA754}" destId="{A1B7EEA0-C5E4-49A7-BA72-85898B53F69F}" srcOrd="1" destOrd="0" parTransId="{274B3492-FE99-400F-85F3-64FD35422F70}" sibTransId="{7B428601-2F70-4E0C-B895-95D3042EAC3F}"/>
    <dgm:cxn modelId="{CFCF7E71-8814-4004-9786-EE7DCF60E8B8}" srcId="{0D8FAC20-D466-4CBB-86C6-59E47B1DA754}" destId="{98A12529-1C36-40D2-8EE0-03F3039DD926}" srcOrd="0" destOrd="0" parTransId="{C1F0C15B-A546-421A-987E-E8F1B4CAF4C6}" sibTransId="{4807A518-7D73-4EA1-B11D-E64A5454D45D}"/>
    <dgm:cxn modelId="{02401952-CE83-411F-8A8B-F3433369209B}" type="presOf" srcId="{56A95618-71EC-48E1-88B4-997BF1B2FF91}" destId="{B04B5E17-8038-4626-AA21-7DB8F1BE49B9}" srcOrd="0" destOrd="0" presId="urn:microsoft.com/office/officeart/2018/5/layout/CenteredIconLabelDescriptionList"/>
    <dgm:cxn modelId="{E9BD6255-CF45-4ADB-B30C-2562EF576F85}" type="presOf" srcId="{3C11284B-8DB3-4502-BD1E-2F3D00FAC706}" destId="{6B2C712C-48EC-4EC4-8BCA-2BEB0435BD6E}" srcOrd="0" destOrd="0" presId="urn:microsoft.com/office/officeart/2018/5/layout/CenteredIconLabelDescriptionList"/>
    <dgm:cxn modelId="{15A86D57-C352-406B-9F98-DC1A9EE854E2}" type="presOf" srcId="{817EFBB4-3889-4BFB-9CAD-8DC852DD08DF}" destId="{196FA27D-B676-4600-8DFA-988775F86741}" srcOrd="0" destOrd="0" presId="urn:microsoft.com/office/officeart/2018/5/layout/CenteredIconLabelDescriptionList"/>
    <dgm:cxn modelId="{BA96FF7E-9938-4EBF-BB05-F04CEDC46E41}" type="presOf" srcId="{1BDD2662-7E6F-4D34-8F25-7892F336E703}" destId="{196FA27D-B676-4600-8DFA-988775F86741}" srcOrd="0" destOrd="5" presId="urn:microsoft.com/office/officeart/2018/5/layout/CenteredIconLabelDescriptionList"/>
    <dgm:cxn modelId="{C9D71586-5CB7-4515-BF87-79516BAA9230}" srcId="{A1B7EEA0-C5E4-49A7-BA72-85898B53F69F}" destId="{C5FB7199-68D3-4E37-BAC9-5149786394EF}" srcOrd="0" destOrd="0" parTransId="{6F2DF5D8-229B-4DAF-8256-F89BF66CF3A8}" sibTransId="{A137D7A5-9EEF-465C-90B6-F61E0DD18C17}"/>
    <dgm:cxn modelId="{C1744BA0-7DDB-4C2E-B141-83939C7EB800}" type="presOf" srcId="{C5FB7199-68D3-4E37-BAC9-5149786394EF}" destId="{B268E57E-C3DF-45BF-8552-067F34F8C1B1}" srcOrd="0" destOrd="0" presId="urn:microsoft.com/office/officeart/2018/5/layout/CenteredIconLabelDescriptionList"/>
    <dgm:cxn modelId="{A0EE4CBF-3A56-4C47-9DC9-C20FAD15C3FE}" srcId="{0D8FAC20-D466-4CBB-86C6-59E47B1DA754}" destId="{56A95618-71EC-48E1-88B4-997BF1B2FF91}" srcOrd="2" destOrd="0" parTransId="{D3697557-82F3-4479-A8C2-5C379D3B4580}" sibTransId="{A6057B7C-249E-4E50-BCDF-0341B7C25ED1}"/>
    <dgm:cxn modelId="{5A9FB0D8-5646-4289-8BF4-0C2CADE06F99}" type="presOf" srcId="{9C2F4B7A-EACC-4B58-A4D4-89BEE372A46F}" destId="{196FA27D-B676-4600-8DFA-988775F86741}" srcOrd="0" destOrd="1" presId="urn:microsoft.com/office/officeart/2018/5/layout/CenteredIconLabelDescriptionList"/>
    <dgm:cxn modelId="{88D1B8EA-53DB-4724-AA83-6C2EAC910535}" type="presOf" srcId="{0D8FAC20-D466-4CBB-86C6-59E47B1DA754}" destId="{1D2D9C8D-ACCD-4A1C-AD0E-67BF98F2C612}" srcOrd="0" destOrd="0" presId="urn:microsoft.com/office/officeart/2018/5/layout/CenteredIconLabelDescriptionList"/>
    <dgm:cxn modelId="{726926F5-A5FC-4E31-A4FD-0C657F5D7A6A}" type="presOf" srcId="{CC00693E-E8B7-4651-BA76-3E427807D50B}" destId="{196FA27D-B676-4600-8DFA-988775F86741}" srcOrd="0" destOrd="3" presId="urn:microsoft.com/office/officeart/2018/5/layout/CenteredIconLabelDescriptionList"/>
    <dgm:cxn modelId="{D742A4F7-4B7B-40A2-8A95-BE0592DB9D71}" srcId="{7AD12E58-BA00-42FB-A549-4882CD543575}" destId="{817EFBB4-3889-4BFB-9CAD-8DC852DD08DF}" srcOrd="0" destOrd="0" parTransId="{91AB3102-6409-4724-A5BF-E7BB73C80184}" sibTransId="{BE74ECFA-B6B6-456A-B209-4A53851EDA8D}"/>
    <dgm:cxn modelId="{2865CD75-0A3F-4B3F-91AF-0F72B22AFF98}" type="presParOf" srcId="{1D2D9C8D-ACCD-4A1C-AD0E-67BF98F2C612}" destId="{3D8BF1E9-0A99-4488-A6AC-2FFA9A6C3C93}" srcOrd="0" destOrd="0" presId="urn:microsoft.com/office/officeart/2018/5/layout/CenteredIconLabelDescriptionList"/>
    <dgm:cxn modelId="{BAB37C01-0E41-44FF-A962-075D3386563D}" type="presParOf" srcId="{3D8BF1E9-0A99-4488-A6AC-2FFA9A6C3C93}" destId="{D37CDA4B-2D47-480C-AC39-FB2F743E2476}" srcOrd="0" destOrd="0" presId="urn:microsoft.com/office/officeart/2018/5/layout/CenteredIconLabelDescriptionList"/>
    <dgm:cxn modelId="{55A845AC-49EC-4E30-A763-EF538A25AC66}" type="presParOf" srcId="{3D8BF1E9-0A99-4488-A6AC-2FFA9A6C3C93}" destId="{516099BA-FC16-4949-8210-9003A983D942}" srcOrd="1" destOrd="0" presId="urn:microsoft.com/office/officeart/2018/5/layout/CenteredIconLabelDescriptionList"/>
    <dgm:cxn modelId="{31CC3388-949D-4100-8190-05B782689AD4}" type="presParOf" srcId="{3D8BF1E9-0A99-4488-A6AC-2FFA9A6C3C93}" destId="{79D30551-4F91-4ED2-8FA3-FFEA51F4A123}" srcOrd="2" destOrd="0" presId="urn:microsoft.com/office/officeart/2018/5/layout/CenteredIconLabelDescriptionList"/>
    <dgm:cxn modelId="{F52EF03F-55A6-45E2-9E08-619456B9B7BE}" type="presParOf" srcId="{3D8BF1E9-0A99-4488-A6AC-2FFA9A6C3C93}" destId="{5822184F-0B29-4C5E-A564-431ECC6F5987}" srcOrd="3" destOrd="0" presId="urn:microsoft.com/office/officeart/2018/5/layout/CenteredIconLabelDescriptionList"/>
    <dgm:cxn modelId="{386CC55D-18BB-45B1-8E6B-28A2F5B6534B}" type="presParOf" srcId="{3D8BF1E9-0A99-4488-A6AC-2FFA9A6C3C93}" destId="{6B2C712C-48EC-4EC4-8BCA-2BEB0435BD6E}" srcOrd="4" destOrd="0" presId="urn:microsoft.com/office/officeart/2018/5/layout/CenteredIconLabelDescriptionList"/>
    <dgm:cxn modelId="{E4D280D9-834F-4BD4-A60D-2986C716642D}" type="presParOf" srcId="{1D2D9C8D-ACCD-4A1C-AD0E-67BF98F2C612}" destId="{F82EEBBE-B743-48D4-BFFE-A67C7C4A0E97}" srcOrd="1" destOrd="0" presId="urn:microsoft.com/office/officeart/2018/5/layout/CenteredIconLabelDescriptionList"/>
    <dgm:cxn modelId="{C648C2EA-D010-475A-8205-71FD13230EBD}" type="presParOf" srcId="{1D2D9C8D-ACCD-4A1C-AD0E-67BF98F2C612}" destId="{8A802674-2080-4E9E-A464-29C914CAB910}" srcOrd="2" destOrd="0" presId="urn:microsoft.com/office/officeart/2018/5/layout/CenteredIconLabelDescriptionList"/>
    <dgm:cxn modelId="{4E89D30A-8A61-4D1B-8011-1D534CAA0682}" type="presParOf" srcId="{8A802674-2080-4E9E-A464-29C914CAB910}" destId="{B0E74CA0-0A72-4E57-B5F8-A7D41D04F242}" srcOrd="0" destOrd="0" presId="urn:microsoft.com/office/officeart/2018/5/layout/CenteredIconLabelDescriptionList"/>
    <dgm:cxn modelId="{E8E6BB17-1FED-4F70-8781-F3102B78F13E}" type="presParOf" srcId="{8A802674-2080-4E9E-A464-29C914CAB910}" destId="{1611C31F-94A8-4714-93D4-B37DD20E609F}" srcOrd="1" destOrd="0" presId="urn:microsoft.com/office/officeart/2018/5/layout/CenteredIconLabelDescriptionList"/>
    <dgm:cxn modelId="{50983815-F03F-4410-A76D-0E1F5132F733}" type="presParOf" srcId="{8A802674-2080-4E9E-A464-29C914CAB910}" destId="{72A99246-E98B-41BF-9B20-B72CB6894FE0}" srcOrd="2" destOrd="0" presId="urn:microsoft.com/office/officeart/2018/5/layout/CenteredIconLabelDescriptionList"/>
    <dgm:cxn modelId="{9CBC02DB-15A4-4B19-9EE6-C1A0E834C6D6}" type="presParOf" srcId="{8A802674-2080-4E9E-A464-29C914CAB910}" destId="{76817230-EE84-4682-AB90-10F9A90EE75C}" srcOrd="3" destOrd="0" presId="urn:microsoft.com/office/officeart/2018/5/layout/CenteredIconLabelDescriptionList"/>
    <dgm:cxn modelId="{DD037999-F171-4B84-BF70-E63E5AD1F20A}" type="presParOf" srcId="{8A802674-2080-4E9E-A464-29C914CAB910}" destId="{B268E57E-C3DF-45BF-8552-067F34F8C1B1}" srcOrd="4" destOrd="0" presId="urn:microsoft.com/office/officeart/2018/5/layout/CenteredIconLabelDescriptionList"/>
    <dgm:cxn modelId="{1F258533-0F98-47DD-AAB9-87B26EE87260}" type="presParOf" srcId="{1D2D9C8D-ACCD-4A1C-AD0E-67BF98F2C612}" destId="{A5A0AAA6-AE11-4B8C-BFF4-599751C86DBF}" srcOrd="3" destOrd="0" presId="urn:microsoft.com/office/officeart/2018/5/layout/CenteredIconLabelDescriptionList"/>
    <dgm:cxn modelId="{5547A920-368F-4250-829E-9E1E80CB2970}" type="presParOf" srcId="{1D2D9C8D-ACCD-4A1C-AD0E-67BF98F2C612}" destId="{5CEDC032-2FAF-4DBE-8245-29FBF576AA95}" srcOrd="4" destOrd="0" presId="urn:microsoft.com/office/officeart/2018/5/layout/CenteredIconLabelDescriptionList"/>
    <dgm:cxn modelId="{48E75777-1BD3-4B83-874E-23155EA48D19}" type="presParOf" srcId="{5CEDC032-2FAF-4DBE-8245-29FBF576AA95}" destId="{310A9F89-DF38-49DF-89F8-C14D9BC61B46}" srcOrd="0" destOrd="0" presId="urn:microsoft.com/office/officeart/2018/5/layout/CenteredIconLabelDescriptionList"/>
    <dgm:cxn modelId="{8AF52CAE-8911-4E11-B6B5-9F071C69EC88}" type="presParOf" srcId="{5CEDC032-2FAF-4DBE-8245-29FBF576AA95}" destId="{557214F0-24AE-4051-ABFA-05931213D881}" srcOrd="1" destOrd="0" presId="urn:microsoft.com/office/officeart/2018/5/layout/CenteredIconLabelDescriptionList"/>
    <dgm:cxn modelId="{AAD863BD-55B7-4D52-AE35-2465930A9799}" type="presParOf" srcId="{5CEDC032-2FAF-4DBE-8245-29FBF576AA95}" destId="{B04B5E17-8038-4626-AA21-7DB8F1BE49B9}" srcOrd="2" destOrd="0" presId="urn:microsoft.com/office/officeart/2018/5/layout/CenteredIconLabelDescriptionList"/>
    <dgm:cxn modelId="{11F452EC-C4D0-4AFA-8450-D60AD247EB56}" type="presParOf" srcId="{5CEDC032-2FAF-4DBE-8245-29FBF576AA95}" destId="{830190B1-E448-4930-A517-DABE1CEF4F5B}" srcOrd="3" destOrd="0" presId="urn:microsoft.com/office/officeart/2018/5/layout/CenteredIconLabelDescriptionList"/>
    <dgm:cxn modelId="{C47AD62E-6EF0-4323-A85B-C6EC7B73269B}" type="presParOf" srcId="{5CEDC032-2FAF-4DBE-8245-29FBF576AA95}" destId="{88FD148F-9E0C-43BC-A1B2-648075176714}" srcOrd="4" destOrd="0" presId="urn:microsoft.com/office/officeart/2018/5/layout/CenteredIconLabelDescriptionList"/>
    <dgm:cxn modelId="{42D51215-4A76-411D-814D-96687D7A1596}" type="presParOf" srcId="{1D2D9C8D-ACCD-4A1C-AD0E-67BF98F2C612}" destId="{377E13FE-4C40-4B5E-AD33-9AA3F17537CB}" srcOrd="5" destOrd="0" presId="urn:microsoft.com/office/officeart/2018/5/layout/CenteredIconLabelDescriptionList"/>
    <dgm:cxn modelId="{CEE591CB-B3DC-447A-AC8C-7FFCB678D526}" type="presParOf" srcId="{1D2D9C8D-ACCD-4A1C-AD0E-67BF98F2C612}" destId="{702CEF04-7945-45D5-A97B-116FBEBEFC1E}" srcOrd="6" destOrd="0" presId="urn:microsoft.com/office/officeart/2018/5/layout/CenteredIconLabelDescriptionList"/>
    <dgm:cxn modelId="{B29DC6D7-3F52-45EF-BE39-A05D17336113}" type="presParOf" srcId="{702CEF04-7945-45D5-A97B-116FBEBEFC1E}" destId="{974400A5-A31A-45FE-8122-097431894CC4}" srcOrd="0" destOrd="0" presId="urn:microsoft.com/office/officeart/2018/5/layout/CenteredIconLabelDescriptionList"/>
    <dgm:cxn modelId="{4E4C85B2-EDF4-4D30-AC2F-40E4207B6970}" type="presParOf" srcId="{702CEF04-7945-45D5-A97B-116FBEBEFC1E}" destId="{F1E7B24B-E5A5-4683-817F-3DE50E8F4B53}" srcOrd="1" destOrd="0" presId="urn:microsoft.com/office/officeart/2018/5/layout/CenteredIconLabelDescriptionList"/>
    <dgm:cxn modelId="{55748AA3-C196-4FB7-AF13-89420A252F38}" type="presParOf" srcId="{702CEF04-7945-45D5-A97B-116FBEBEFC1E}" destId="{A55CF805-7277-406D-BE87-17E0A78A7E13}" srcOrd="2" destOrd="0" presId="urn:microsoft.com/office/officeart/2018/5/layout/CenteredIconLabelDescriptionList"/>
    <dgm:cxn modelId="{C91CE08F-821A-430B-9D9B-C36461A0E5D2}" type="presParOf" srcId="{702CEF04-7945-45D5-A97B-116FBEBEFC1E}" destId="{3B827185-E349-44BB-86A2-F1F084AF3315}" srcOrd="3" destOrd="0" presId="urn:microsoft.com/office/officeart/2018/5/layout/CenteredIconLabelDescriptionList"/>
    <dgm:cxn modelId="{8440EE51-1AB3-4414-8269-EA84238EE956}" type="presParOf" srcId="{702CEF04-7945-45D5-A97B-116FBEBEFC1E}" destId="{0317C7B0-20B5-4091-ABAA-890A772F4C72}" srcOrd="4" destOrd="0" presId="urn:microsoft.com/office/officeart/2018/5/layout/CenteredIconLabelDescriptionList"/>
    <dgm:cxn modelId="{1930098C-88FF-415E-818A-E35D6BB61544}" type="presParOf" srcId="{1D2D9C8D-ACCD-4A1C-AD0E-67BF98F2C612}" destId="{883275FE-9D61-41EE-A0CA-A1F0B1A5EE01}" srcOrd="7" destOrd="0" presId="urn:microsoft.com/office/officeart/2018/5/layout/CenteredIconLabelDescriptionList"/>
    <dgm:cxn modelId="{6708C325-AAC1-4046-A803-5C31B5BA716F}" type="presParOf" srcId="{1D2D9C8D-ACCD-4A1C-AD0E-67BF98F2C612}" destId="{8BB34838-DE0A-4277-BDBB-3B86D35890B3}" srcOrd="8" destOrd="0" presId="urn:microsoft.com/office/officeart/2018/5/layout/CenteredIconLabelDescriptionList"/>
    <dgm:cxn modelId="{7DA40A6A-9C90-4F77-839A-6194A1BF78EB}" type="presParOf" srcId="{8BB34838-DE0A-4277-BDBB-3B86D35890B3}" destId="{BF33DC06-F171-41E8-B1F9-142BAB49D85C}" srcOrd="0" destOrd="0" presId="urn:microsoft.com/office/officeart/2018/5/layout/CenteredIconLabelDescriptionList"/>
    <dgm:cxn modelId="{BA6D33BA-BDA6-4B70-ADBA-FCA7006ACDA3}" type="presParOf" srcId="{8BB34838-DE0A-4277-BDBB-3B86D35890B3}" destId="{7260E56E-13D3-4F4D-941C-710E269E3416}" srcOrd="1" destOrd="0" presId="urn:microsoft.com/office/officeart/2018/5/layout/CenteredIconLabelDescriptionList"/>
    <dgm:cxn modelId="{8012A0F7-21E8-421A-B203-E3D109CE45FD}" type="presParOf" srcId="{8BB34838-DE0A-4277-BDBB-3B86D35890B3}" destId="{C15C319E-76E4-4EBD-89FE-E7F8DED1ACB0}" srcOrd="2" destOrd="0" presId="urn:microsoft.com/office/officeart/2018/5/layout/CenteredIconLabelDescriptionList"/>
    <dgm:cxn modelId="{B3F1BD1C-CB04-4BD9-8020-9BC97C439750}" type="presParOf" srcId="{8BB34838-DE0A-4277-BDBB-3B86D35890B3}" destId="{96A0A2B9-DF91-4DB5-BAAD-3DEB6AC30CB2}" srcOrd="3" destOrd="0" presId="urn:microsoft.com/office/officeart/2018/5/layout/CenteredIconLabelDescriptionList"/>
    <dgm:cxn modelId="{811324C9-D788-441E-9E4C-FE6DDE601CEA}" type="presParOf" srcId="{8BB34838-DE0A-4277-BDBB-3B86D35890B3}" destId="{196FA27D-B676-4600-8DFA-988775F86741}"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CDA4B-2D47-480C-AC39-FB2F743E2476}">
      <dsp:nvSpPr>
        <dsp:cNvPr id="0" name=""/>
        <dsp:cNvSpPr/>
      </dsp:nvSpPr>
      <dsp:spPr>
        <a:xfrm>
          <a:off x="631655" y="119985"/>
          <a:ext cx="668313" cy="62011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4000" b="-4000"/>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9D30551-4F91-4ED2-8FA3-FFEA51F4A123}">
      <dsp:nvSpPr>
        <dsp:cNvPr id="0" name=""/>
        <dsp:cNvSpPr/>
      </dsp:nvSpPr>
      <dsp:spPr>
        <a:xfrm>
          <a:off x="11078" y="871085"/>
          <a:ext cx="1909468" cy="69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Call meeting to order</a:t>
          </a:r>
        </a:p>
      </dsp:txBody>
      <dsp:txXfrm>
        <a:off x="11078" y="871085"/>
        <a:ext cx="1909468" cy="698311"/>
      </dsp:txXfrm>
    </dsp:sp>
    <dsp:sp modelId="{6B2C712C-48EC-4EC4-8BCA-2BEB0435BD6E}">
      <dsp:nvSpPr>
        <dsp:cNvPr id="0" name=""/>
        <dsp:cNvSpPr/>
      </dsp:nvSpPr>
      <dsp:spPr>
        <a:xfrm>
          <a:off x="11078" y="1630320"/>
          <a:ext cx="1909468" cy="153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Keep in mind: be prepared for an appeal and understand the importance of a record</a:t>
          </a:r>
        </a:p>
      </dsp:txBody>
      <dsp:txXfrm>
        <a:off x="11078" y="1630320"/>
        <a:ext cx="1909468" cy="1535818"/>
      </dsp:txXfrm>
    </dsp:sp>
    <dsp:sp modelId="{B0E74CA0-0A72-4E57-B5F8-A7D41D04F242}">
      <dsp:nvSpPr>
        <dsp:cNvPr id="0" name=""/>
        <dsp:cNvSpPr/>
      </dsp:nvSpPr>
      <dsp:spPr>
        <a:xfrm>
          <a:off x="2875280" y="119985"/>
          <a:ext cx="668313" cy="620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2A99246-E98B-41BF-9B20-B72CB6894FE0}">
      <dsp:nvSpPr>
        <dsp:cNvPr id="0" name=""/>
        <dsp:cNvSpPr/>
      </dsp:nvSpPr>
      <dsp:spPr>
        <a:xfrm>
          <a:off x="2254703" y="871085"/>
          <a:ext cx="1909468" cy="69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Ground rules</a:t>
          </a:r>
        </a:p>
      </dsp:txBody>
      <dsp:txXfrm>
        <a:off x="2254703" y="871085"/>
        <a:ext cx="1909468" cy="698311"/>
      </dsp:txXfrm>
    </dsp:sp>
    <dsp:sp modelId="{B268E57E-C3DF-45BF-8552-067F34F8C1B1}">
      <dsp:nvSpPr>
        <dsp:cNvPr id="0" name=""/>
        <dsp:cNvSpPr/>
      </dsp:nvSpPr>
      <dsp:spPr>
        <a:xfrm>
          <a:off x="2254703" y="1630320"/>
          <a:ext cx="1909468" cy="153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Order or presentation, formality, </a:t>
          </a:r>
          <a:r>
            <a:rPr lang="en-US" sz="1100" b="1" u="sng" kern="1200"/>
            <a:t>recording</a:t>
          </a:r>
          <a:r>
            <a:rPr lang="en-US" sz="1100" kern="1200"/>
            <a:t>, etc.</a:t>
          </a:r>
        </a:p>
      </dsp:txBody>
      <dsp:txXfrm>
        <a:off x="2254703" y="1630320"/>
        <a:ext cx="1909468" cy="1535818"/>
      </dsp:txXfrm>
    </dsp:sp>
    <dsp:sp modelId="{310A9F89-DF38-49DF-89F8-C14D9BC61B46}">
      <dsp:nvSpPr>
        <dsp:cNvPr id="0" name=""/>
        <dsp:cNvSpPr/>
      </dsp:nvSpPr>
      <dsp:spPr>
        <a:xfrm>
          <a:off x="5118905" y="119985"/>
          <a:ext cx="668313" cy="620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04B5E17-8038-4626-AA21-7DB8F1BE49B9}">
      <dsp:nvSpPr>
        <dsp:cNvPr id="0" name=""/>
        <dsp:cNvSpPr/>
      </dsp:nvSpPr>
      <dsp:spPr>
        <a:xfrm>
          <a:off x="4498328" y="871085"/>
          <a:ext cx="1909468" cy="69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Administer Oaths</a:t>
          </a:r>
        </a:p>
      </dsp:txBody>
      <dsp:txXfrm>
        <a:off x="4498328" y="871085"/>
        <a:ext cx="1909468" cy="698311"/>
      </dsp:txXfrm>
    </dsp:sp>
    <dsp:sp modelId="{88FD148F-9E0C-43BC-A1B2-648075176714}">
      <dsp:nvSpPr>
        <dsp:cNvPr id="0" name=""/>
        <dsp:cNvSpPr/>
      </dsp:nvSpPr>
      <dsp:spPr>
        <a:xfrm>
          <a:off x="4498328" y="1630320"/>
          <a:ext cx="1909468" cy="1535818"/>
        </a:xfrm>
        <a:prstGeom prst="rect">
          <a:avLst/>
        </a:prstGeom>
        <a:noFill/>
        <a:ln>
          <a:noFill/>
        </a:ln>
        <a:effectLst/>
      </dsp:spPr>
      <dsp:style>
        <a:lnRef idx="0">
          <a:scrgbClr r="0" g="0" b="0"/>
        </a:lnRef>
        <a:fillRef idx="0">
          <a:scrgbClr r="0" g="0" b="0"/>
        </a:fillRef>
        <a:effectRef idx="0">
          <a:scrgbClr r="0" g="0" b="0"/>
        </a:effectRef>
        <a:fontRef idx="minor"/>
      </dsp:style>
    </dsp:sp>
    <dsp:sp modelId="{974400A5-A31A-45FE-8122-097431894CC4}">
      <dsp:nvSpPr>
        <dsp:cNvPr id="0" name=""/>
        <dsp:cNvSpPr/>
      </dsp:nvSpPr>
      <dsp:spPr>
        <a:xfrm>
          <a:off x="7362530" y="119985"/>
          <a:ext cx="668313" cy="620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55CF805-7277-406D-BE87-17E0A78A7E13}">
      <dsp:nvSpPr>
        <dsp:cNvPr id="0" name=""/>
        <dsp:cNvSpPr/>
      </dsp:nvSpPr>
      <dsp:spPr>
        <a:xfrm>
          <a:off x="6741953" y="871085"/>
          <a:ext cx="1909468" cy="69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Testimony-allow all persons to testify and allow for cross-examination</a:t>
          </a:r>
        </a:p>
      </dsp:txBody>
      <dsp:txXfrm>
        <a:off x="6741953" y="871085"/>
        <a:ext cx="1909468" cy="698311"/>
      </dsp:txXfrm>
    </dsp:sp>
    <dsp:sp modelId="{0317C7B0-20B5-4091-ABAA-890A772F4C72}">
      <dsp:nvSpPr>
        <dsp:cNvPr id="0" name=""/>
        <dsp:cNvSpPr/>
      </dsp:nvSpPr>
      <dsp:spPr>
        <a:xfrm>
          <a:off x="6741953" y="1630320"/>
          <a:ext cx="1909468" cy="1535818"/>
        </a:xfrm>
        <a:prstGeom prst="rect">
          <a:avLst/>
        </a:prstGeom>
        <a:noFill/>
        <a:ln>
          <a:noFill/>
        </a:ln>
        <a:effectLst/>
      </dsp:spPr>
      <dsp:style>
        <a:lnRef idx="0">
          <a:scrgbClr r="0" g="0" b="0"/>
        </a:lnRef>
        <a:fillRef idx="0">
          <a:scrgbClr r="0" g="0" b="0"/>
        </a:fillRef>
        <a:effectRef idx="0">
          <a:scrgbClr r="0" g="0" b="0"/>
        </a:effectRef>
        <a:fontRef idx="minor"/>
      </dsp:style>
    </dsp:sp>
    <dsp:sp modelId="{BF33DC06-F171-41E8-B1F9-142BAB49D85C}">
      <dsp:nvSpPr>
        <dsp:cNvPr id="0" name=""/>
        <dsp:cNvSpPr/>
      </dsp:nvSpPr>
      <dsp:spPr>
        <a:xfrm>
          <a:off x="9606155" y="119985"/>
          <a:ext cx="668313" cy="62011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5C319E-76E4-4EBD-89FE-E7F8DED1ACB0}">
      <dsp:nvSpPr>
        <dsp:cNvPr id="0" name=""/>
        <dsp:cNvSpPr/>
      </dsp:nvSpPr>
      <dsp:spPr>
        <a:xfrm>
          <a:off x="8985578" y="871085"/>
          <a:ext cx="1909468" cy="69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General Format</a:t>
          </a:r>
        </a:p>
      </dsp:txBody>
      <dsp:txXfrm>
        <a:off x="8985578" y="871085"/>
        <a:ext cx="1909468" cy="698311"/>
      </dsp:txXfrm>
    </dsp:sp>
    <dsp:sp modelId="{196FA27D-B676-4600-8DFA-988775F86741}">
      <dsp:nvSpPr>
        <dsp:cNvPr id="0" name=""/>
        <dsp:cNvSpPr/>
      </dsp:nvSpPr>
      <dsp:spPr>
        <a:xfrm>
          <a:off x="8985578" y="1630320"/>
          <a:ext cx="1909468" cy="153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Chairperson announces application</a:t>
          </a:r>
        </a:p>
        <a:p>
          <a:pPr marL="0" lvl="0" indent="0" algn="l" defTabSz="488950">
            <a:lnSpc>
              <a:spcPct val="90000"/>
            </a:lnSpc>
            <a:spcBef>
              <a:spcPct val="0"/>
            </a:spcBef>
            <a:spcAft>
              <a:spcPct val="35000"/>
            </a:spcAft>
            <a:buNone/>
          </a:pPr>
          <a:r>
            <a:rPr lang="en-US" sz="1100" kern="1200"/>
            <a:t>Applicant presents case/evidence</a:t>
          </a:r>
        </a:p>
        <a:p>
          <a:pPr marL="0" lvl="0" indent="0" algn="l" defTabSz="488950">
            <a:lnSpc>
              <a:spcPct val="90000"/>
            </a:lnSpc>
            <a:spcBef>
              <a:spcPct val="0"/>
            </a:spcBef>
            <a:spcAft>
              <a:spcPct val="35000"/>
            </a:spcAft>
            <a:buNone/>
          </a:pPr>
          <a:r>
            <a:rPr lang="en-US" sz="1100" kern="1200"/>
            <a:t>Opponents present arguments/evidence</a:t>
          </a:r>
        </a:p>
        <a:p>
          <a:pPr marL="0" lvl="0" indent="0" algn="l" defTabSz="488950">
            <a:lnSpc>
              <a:spcPct val="90000"/>
            </a:lnSpc>
            <a:spcBef>
              <a:spcPct val="0"/>
            </a:spcBef>
            <a:spcAft>
              <a:spcPct val="35000"/>
            </a:spcAft>
            <a:buNone/>
          </a:pPr>
          <a:r>
            <a:rPr lang="en-US" sz="1100" kern="1200"/>
            <a:t>Applicant presents rebuttal</a:t>
          </a:r>
        </a:p>
        <a:p>
          <a:pPr marL="0" lvl="0" indent="0" algn="l" defTabSz="488950">
            <a:lnSpc>
              <a:spcPct val="90000"/>
            </a:lnSpc>
            <a:spcBef>
              <a:spcPct val="0"/>
            </a:spcBef>
            <a:spcAft>
              <a:spcPct val="35000"/>
            </a:spcAft>
            <a:buNone/>
          </a:pPr>
          <a:r>
            <a:rPr lang="en-US" sz="1100" kern="1200"/>
            <a:t>Board deliberates and renders decision</a:t>
          </a:r>
        </a:p>
        <a:p>
          <a:pPr marL="57150" lvl="1" indent="-57150" algn="l" defTabSz="488950">
            <a:lnSpc>
              <a:spcPct val="90000"/>
            </a:lnSpc>
            <a:spcBef>
              <a:spcPct val="0"/>
            </a:spcBef>
            <a:spcAft>
              <a:spcPct val="15000"/>
            </a:spcAft>
            <a:buChar char="•"/>
          </a:pPr>
          <a:r>
            <a:rPr lang="en-US" sz="1100" kern="1200"/>
            <a:t>Conclusion of fact supporting the decision </a:t>
          </a:r>
        </a:p>
      </dsp:txBody>
      <dsp:txXfrm>
        <a:off x="8985578" y="1630320"/>
        <a:ext cx="1909468" cy="1535818"/>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0326BF3-72A6-4F1C-9223-F03D21AD7741}" type="datetimeFigureOut">
              <a:rPr lang="en-US" smtClean="0"/>
              <a:t>2/26/2026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CCAC858-54FC-4B90-8CA8-000F918ED889}" type="slidenum">
              <a:rPr lang="en-US" smtClean="0"/>
              <a:t>‹#›</a:t>
            </a:fld>
            <a:endParaRPr lang="en-US"/>
          </a:p>
        </p:txBody>
      </p:sp>
    </p:spTree>
    <p:extLst>
      <p:ext uri="{BB962C8B-B14F-4D97-AF65-F5344CB8AC3E}">
        <p14:creationId xmlns:p14="http://schemas.microsoft.com/office/powerpoint/2010/main" val="409544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CAC858-54FC-4B90-8CA8-000F918ED889}" type="slidenum">
              <a:rPr lang="en-US" smtClean="0"/>
              <a:t>12</a:t>
            </a:fld>
            <a:endParaRPr lang="en-US"/>
          </a:p>
        </p:txBody>
      </p:sp>
    </p:spTree>
    <p:extLst>
      <p:ext uri="{BB962C8B-B14F-4D97-AF65-F5344CB8AC3E}">
        <p14:creationId xmlns:p14="http://schemas.microsoft.com/office/powerpoint/2010/main" val="425625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76596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2654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73507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3690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65527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3065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118527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5366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690324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7352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039453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8209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659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4118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367433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3398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2/26/2026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8369588"/>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8401" y="1047718"/>
            <a:ext cx="9144000" cy="1913923"/>
          </a:xfrm>
        </p:spPr>
        <p:txBody>
          <a:bodyPr>
            <a:noAutofit/>
          </a:bodyPr>
          <a:lstStyle/>
          <a:p>
            <a:pPr algn="ctr"/>
            <a:r>
              <a:rPr lang="en-US" sz="7200" b="1" dirty="0"/>
              <a:t>Zoning</a:t>
            </a:r>
          </a:p>
        </p:txBody>
      </p:sp>
      <p:sp>
        <p:nvSpPr>
          <p:cNvPr id="3" name="Subtitle 2"/>
          <p:cNvSpPr>
            <a:spLocks noGrp="1"/>
          </p:cNvSpPr>
          <p:nvPr>
            <p:ph type="subTitle" idx="1"/>
          </p:nvPr>
        </p:nvSpPr>
        <p:spPr/>
        <p:txBody>
          <a:bodyPr>
            <a:normAutofit lnSpcReduction="10000"/>
          </a:bodyPr>
          <a:lstStyle/>
          <a:p>
            <a:r>
              <a:rPr lang="en-US"/>
              <a:t>Presented by Jessica Logothetides</a:t>
            </a:r>
          </a:p>
          <a:p>
            <a:r>
              <a:rPr lang="en-US"/>
              <a:t>Assistant Civil Prosecutor</a:t>
            </a:r>
          </a:p>
          <a:p>
            <a:r>
              <a:rPr lang="en-US"/>
              <a:t>Office of the  Stark County Prosecutor- Kyle L. Stone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267" y="155787"/>
            <a:ext cx="2792134" cy="2805854"/>
          </a:xfrm>
          <a:prstGeom prst="rect">
            <a:avLst/>
          </a:prstGeom>
        </p:spPr>
      </p:pic>
    </p:spTree>
    <p:extLst>
      <p:ext uri="{BB962C8B-B14F-4D97-AF65-F5344CB8AC3E}">
        <p14:creationId xmlns:p14="http://schemas.microsoft.com/office/powerpoint/2010/main" val="858639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42A0E-DEC7-4592-ABC5-D95EF34254B3}"/>
              </a:ext>
            </a:extLst>
          </p:cNvPr>
          <p:cNvSpPr>
            <a:spLocks noGrp="1"/>
          </p:cNvSpPr>
          <p:nvPr>
            <p:ph type="title"/>
          </p:nvPr>
        </p:nvSpPr>
        <p:spPr/>
        <p:txBody>
          <a:bodyPr/>
          <a:lstStyle/>
          <a:p>
            <a:r>
              <a:rPr lang="en-US" dirty="0"/>
              <a:t>Non-conforming Uses</a:t>
            </a:r>
          </a:p>
        </p:txBody>
      </p:sp>
      <p:sp>
        <p:nvSpPr>
          <p:cNvPr id="3" name="Content Placeholder 2">
            <a:extLst>
              <a:ext uri="{FF2B5EF4-FFF2-40B4-BE49-F238E27FC236}">
                <a16:creationId xmlns:a16="http://schemas.microsoft.com/office/drawing/2014/main" id="{6FF443A4-0B8D-4D4B-BC93-6C786C3DDD22}"/>
              </a:ext>
            </a:extLst>
          </p:cNvPr>
          <p:cNvSpPr>
            <a:spLocks noGrp="1"/>
          </p:cNvSpPr>
          <p:nvPr>
            <p:ph idx="1"/>
          </p:nvPr>
        </p:nvSpPr>
        <p:spPr>
          <a:xfrm>
            <a:off x="677334" y="1307593"/>
            <a:ext cx="8596668" cy="4733770"/>
          </a:xfrm>
        </p:spPr>
        <p:txBody>
          <a:bodyPr>
            <a:normAutofit/>
          </a:bodyPr>
          <a:lstStyle/>
          <a:p>
            <a:r>
              <a:rPr lang="en-US" dirty="0"/>
              <a:t>Nonconforming uses arise when a legal existing use, or use formerly permitted by a prior zoning resolution, are no longer allowed under a new resolution. </a:t>
            </a:r>
          </a:p>
          <a:p>
            <a:r>
              <a:rPr lang="en-US" dirty="0"/>
              <a:t>3 regulatory considerations</a:t>
            </a:r>
          </a:p>
          <a:p>
            <a:pPr marL="914400" lvl="1" indent="-457200">
              <a:buFont typeface="+mj-lt"/>
              <a:buAutoNum type="arabicPeriod"/>
            </a:pPr>
            <a:r>
              <a:rPr lang="en-US" dirty="0"/>
              <a:t>Prohibit retroactive application of zoning ordinance.</a:t>
            </a:r>
          </a:p>
          <a:p>
            <a:pPr marL="914400" lvl="1" indent="-457200">
              <a:buFont typeface="+mj-lt"/>
              <a:buAutoNum type="arabicPeriod"/>
            </a:pPr>
            <a:r>
              <a:rPr lang="en-US" dirty="0"/>
              <a:t>Address abandonment or interruption of use.</a:t>
            </a:r>
          </a:p>
          <a:p>
            <a:pPr lvl="2"/>
            <a:r>
              <a:rPr lang="en-US" dirty="0"/>
              <a:t>In townships any nonconforming use that is “voluntarily discontinued for 2 years or more” must thereafter be used in conformity with the applicable zoning ordinance.</a:t>
            </a:r>
          </a:p>
          <a:p>
            <a:pPr marL="914400" lvl="1" indent="-457200">
              <a:buFont typeface="+mj-lt"/>
              <a:buAutoNum type="arabicPeriod"/>
            </a:pPr>
            <a:r>
              <a:rPr lang="en-US" dirty="0"/>
              <a:t>Provide that legislative bodies must allow for reasonable completion, restoration, reconstruction, extension, or substitution.</a:t>
            </a:r>
          </a:p>
          <a:p>
            <a:pPr marL="0" indent="0">
              <a:buNone/>
            </a:pPr>
            <a:endParaRPr lang="en-US" dirty="0"/>
          </a:p>
        </p:txBody>
      </p:sp>
    </p:spTree>
    <p:extLst>
      <p:ext uri="{BB962C8B-B14F-4D97-AF65-F5344CB8AC3E}">
        <p14:creationId xmlns:p14="http://schemas.microsoft.com/office/powerpoint/2010/main" val="112746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15AE7-CD16-4175-B5EE-2DDC7D34EFDD}"/>
              </a:ext>
            </a:extLst>
          </p:cNvPr>
          <p:cNvSpPr>
            <a:spLocks noGrp="1"/>
          </p:cNvSpPr>
          <p:nvPr>
            <p:ph type="title"/>
          </p:nvPr>
        </p:nvSpPr>
        <p:spPr/>
        <p:txBody>
          <a:bodyPr/>
          <a:lstStyle/>
          <a:p>
            <a:r>
              <a:rPr lang="en-US" dirty="0"/>
              <a:t>To Summarize….</a:t>
            </a:r>
          </a:p>
        </p:txBody>
      </p:sp>
      <p:sp>
        <p:nvSpPr>
          <p:cNvPr id="3" name="Content Placeholder 2">
            <a:extLst>
              <a:ext uri="{FF2B5EF4-FFF2-40B4-BE49-F238E27FC236}">
                <a16:creationId xmlns:a16="http://schemas.microsoft.com/office/drawing/2014/main" id="{F36D3137-D0A8-4F54-A239-536E44680B2D}"/>
              </a:ext>
            </a:extLst>
          </p:cNvPr>
          <p:cNvSpPr>
            <a:spLocks noGrp="1"/>
          </p:cNvSpPr>
          <p:nvPr>
            <p:ph idx="1"/>
          </p:nvPr>
        </p:nvSpPr>
        <p:spPr/>
        <p:txBody>
          <a:bodyPr>
            <a:normAutofit/>
          </a:bodyPr>
          <a:lstStyle/>
          <a:p>
            <a:r>
              <a:rPr lang="en-US" dirty="0"/>
              <a:t>A permitted use in a zoning district is allowable by right.</a:t>
            </a:r>
          </a:p>
          <a:p>
            <a:r>
              <a:rPr lang="en-US" dirty="0"/>
              <a:t>A nonconforming use is a property use that existed prior to current zoning regulations and is allowed to continue under a grandfather clause.</a:t>
            </a:r>
          </a:p>
          <a:p>
            <a:r>
              <a:rPr lang="en-US" dirty="0"/>
              <a:t>A variance allows the development of property in a manner which the zoning regulation would not otherwise permit, provided the circumstances of the property satisfy the proper standard (unnecessary hardship/practical difficulties).</a:t>
            </a:r>
          </a:p>
          <a:p>
            <a:r>
              <a:rPr lang="en-US" dirty="0"/>
              <a:t>A conditional use, which is a legitimate use under the resolution, but is granted subject to meeting specified conditions as outlined in the township zoning resolution.</a:t>
            </a:r>
          </a:p>
        </p:txBody>
      </p:sp>
    </p:spTree>
    <p:extLst>
      <p:ext uri="{BB962C8B-B14F-4D97-AF65-F5344CB8AC3E}">
        <p14:creationId xmlns:p14="http://schemas.microsoft.com/office/powerpoint/2010/main" val="397737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DB5A1-B520-4952-AE1F-BB60DFD9F7D5}"/>
              </a:ext>
            </a:extLst>
          </p:cNvPr>
          <p:cNvSpPr>
            <a:spLocks noGrp="1"/>
          </p:cNvSpPr>
          <p:nvPr>
            <p:ph type="title"/>
          </p:nvPr>
        </p:nvSpPr>
        <p:spPr/>
        <p:txBody>
          <a:bodyPr/>
          <a:lstStyle/>
          <a:p>
            <a:r>
              <a:rPr lang="en-US" dirty="0"/>
              <a:t>The Board of Zoning Appeals</a:t>
            </a:r>
          </a:p>
        </p:txBody>
      </p:sp>
      <p:sp>
        <p:nvSpPr>
          <p:cNvPr id="3" name="Content Placeholder 2">
            <a:extLst>
              <a:ext uri="{FF2B5EF4-FFF2-40B4-BE49-F238E27FC236}">
                <a16:creationId xmlns:a16="http://schemas.microsoft.com/office/drawing/2014/main" id="{A705FFA6-A9CA-4D35-B66C-A3C7A11992D8}"/>
              </a:ext>
            </a:extLst>
          </p:cNvPr>
          <p:cNvSpPr>
            <a:spLocks noGrp="1"/>
          </p:cNvSpPr>
          <p:nvPr>
            <p:ph idx="1"/>
          </p:nvPr>
        </p:nvSpPr>
        <p:spPr/>
        <p:txBody>
          <a:bodyPr>
            <a:normAutofit/>
          </a:bodyPr>
          <a:lstStyle/>
          <a:p>
            <a:r>
              <a:rPr lang="en-US" dirty="0"/>
              <a:t>The BZA is an administrative board that is quasi-judicial in nature.</a:t>
            </a:r>
          </a:p>
          <a:p>
            <a:pPr lvl="1"/>
            <a:r>
              <a:rPr lang="en-US" dirty="0"/>
              <a:t>Operates more like a court:</a:t>
            </a:r>
          </a:p>
          <a:p>
            <a:pPr lvl="2"/>
            <a:r>
              <a:rPr lang="en-US" dirty="0"/>
              <a:t>Notice</a:t>
            </a:r>
          </a:p>
          <a:p>
            <a:pPr lvl="2"/>
            <a:r>
              <a:rPr lang="en-US" dirty="0"/>
              <a:t>Administer oaths</a:t>
            </a:r>
          </a:p>
          <a:p>
            <a:pPr lvl="2"/>
            <a:r>
              <a:rPr lang="en-US" dirty="0"/>
              <a:t> Hearing </a:t>
            </a:r>
          </a:p>
          <a:p>
            <a:pPr lvl="2"/>
            <a:r>
              <a:rPr lang="en-US" dirty="0"/>
              <a:t>Opportunity to introduce evidence (cross-examine of witnesses)</a:t>
            </a:r>
          </a:p>
          <a:p>
            <a:pPr lvl="2"/>
            <a:r>
              <a:rPr lang="en-US" dirty="0"/>
              <a:t>Right to appeal to a court</a:t>
            </a:r>
          </a:p>
          <a:p>
            <a:pPr lvl="1"/>
            <a:r>
              <a:rPr lang="en-US" dirty="0"/>
              <a:t>Private deliberation</a:t>
            </a:r>
            <a:br>
              <a:rPr lang="en-US" dirty="0"/>
            </a:br>
            <a:endParaRPr lang="en-US" dirty="0"/>
          </a:p>
        </p:txBody>
      </p:sp>
      <p:pic>
        <p:nvPicPr>
          <p:cNvPr id="5" name="Picture 4" descr="Icon&#10;&#10;AI-generated content may be incorrect.">
            <a:extLst>
              <a:ext uri="{FF2B5EF4-FFF2-40B4-BE49-F238E27FC236}">
                <a16:creationId xmlns:a16="http://schemas.microsoft.com/office/drawing/2014/main" id="{88752194-8C03-ED6C-1CAC-0CD806A2A4DC}"/>
              </a:ext>
            </a:extLst>
          </p:cNvPr>
          <p:cNvPicPr>
            <a:picLocks noChangeAspect="1"/>
          </p:cNvPicPr>
          <p:nvPr/>
        </p:nvPicPr>
        <p:blipFill>
          <a:blip r:embed="rId3"/>
          <a:stretch>
            <a:fillRect/>
          </a:stretch>
        </p:blipFill>
        <p:spPr>
          <a:xfrm>
            <a:off x="7795976" y="2562023"/>
            <a:ext cx="3381847" cy="2896004"/>
          </a:xfrm>
          <a:prstGeom prst="rect">
            <a:avLst/>
          </a:prstGeom>
        </p:spPr>
      </p:pic>
    </p:spTree>
    <p:extLst>
      <p:ext uri="{BB962C8B-B14F-4D97-AF65-F5344CB8AC3E}">
        <p14:creationId xmlns:p14="http://schemas.microsoft.com/office/powerpoint/2010/main" val="4086307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Isosceles Triangle 38">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41" name="Rectangle 40">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42" name="Group 41">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26" name="Straight Connector 25">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Isosceles Triangle 51">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Isosceles Triangle 55">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62E7A9F7-F80A-4E99-A6D8-57BB7AB65A42}"/>
              </a:ext>
            </a:extLst>
          </p:cNvPr>
          <p:cNvSpPr>
            <a:spLocks noGrp="1"/>
          </p:cNvSpPr>
          <p:nvPr>
            <p:ph type="title"/>
          </p:nvPr>
        </p:nvSpPr>
        <p:spPr>
          <a:xfrm>
            <a:off x="677334" y="4765972"/>
            <a:ext cx="8596668" cy="1320800"/>
          </a:xfrm>
        </p:spPr>
        <p:txBody>
          <a:bodyPr vert="horz" lIns="91440" tIns="45720" rIns="91440" bIns="45720" rtlCol="0" anchor="ctr">
            <a:normAutofit/>
          </a:bodyPr>
          <a:lstStyle/>
          <a:p>
            <a:r>
              <a:rPr lang="en-US" sz="4400">
                <a:solidFill>
                  <a:schemeClr val="bg1"/>
                </a:solidFill>
              </a:rPr>
              <a:t>CONDUCTING THE HEARING</a:t>
            </a:r>
          </a:p>
        </p:txBody>
      </p:sp>
      <p:sp useBgFill="1">
        <p:nvSpPr>
          <p:cNvPr id="57" name="Rectangle 56">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C6980014-F103-9D22-6F6D-553B2BB2D6F9}"/>
              </a:ext>
            </a:extLst>
          </p:cNvPr>
          <p:cNvGraphicFramePr>
            <a:graphicFrameLocks noGrp="1"/>
          </p:cNvGraphicFramePr>
          <p:nvPr>
            <p:ph idx="4294967295"/>
            <p:extLst>
              <p:ext uri="{D42A27DB-BD31-4B8C-83A1-F6EECF244321}">
                <p14:modId xmlns:p14="http://schemas.microsoft.com/office/powerpoint/2010/main" val="2542208481"/>
              </p:ext>
            </p:extLst>
          </p:nvPr>
        </p:nvGraphicFramePr>
        <p:xfrm>
          <a:off x="642938" y="642938"/>
          <a:ext cx="10906125" cy="3286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927618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C079C-8D2F-4041-B73C-26E6EB3A1C8F}"/>
              </a:ext>
            </a:extLst>
          </p:cNvPr>
          <p:cNvSpPr>
            <a:spLocks noGrp="1"/>
          </p:cNvSpPr>
          <p:nvPr>
            <p:ph type="title"/>
          </p:nvPr>
        </p:nvSpPr>
        <p:spPr/>
        <p:txBody>
          <a:bodyPr/>
          <a:lstStyle/>
          <a:p>
            <a:r>
              <a:rPr lang="en-US" dirty="0"/>
              <a:t>Ethical Considerations</a:t>
            </a:r>
            <a:br>
              <a:rPr lang="en-US" dirty="0"/>
            </a:br>
            <a:endParaRPr lang="en-US" dirty="0"/>
          </a:p>
        </p:txBody>
      </p:sp>
      <p:sp>
        <p:nvSpPr>
          <p:cNvPr id="3" name="Content Placeholder 2">
            <a:extLst>
              <a:ext uri="{FF2B5EF4-FFF2-40B4-BE49-F238E27FC236}">
                <a16:creationId xmlns:a16="http://schemas.microsoft.com/office/drawing/2014/main" id="{999127E4-C365-4311-8494-6E1794AB01B8}"/>
              </a:ext>
            </a:extLst>
          </p:cNvPr>
          <p:cNvSpPr>
            <a:spLocks noGrp="1"/>
          </p:cNvSpPr>
          <p:nvPr>
            <p:ph idx="1"/>
          </p:nvPr>
        </p:nvSpPr>
        <p:spPr>
          <a:xfrm>
            <a:off x="677334" y="1431235"/>
            <a:ext cx="8596668" cy="4610127"/>
          </a:xfrm>
        </p:spPr>
        <p:txBody>
          <a:bodyPr>
            <a:normAutofit fontScale="92500"/>
          </a:bodyPr>
          <a:lstStyle/>
          <a:p>
            <a:r>
              <a:rPr lang="en-US" dirty="0"/>
              <a:t>Issues to consider in maintaining the public trust and insuring fairness in the process include:</a:t>
            </a:r>
          </a:p>
          <a:p>
            <a:pPr lvl="1"/>
            <a:r>
              <a:rPr lang="en-US" dirty="0"/>
              <a:t>(a) conflict of interest; and</a:t>
            </a:r>
          </a:p>
          <a:p>
            <a:pPr lvl="1"/>
            <a:r>
              <a:rPr lang="en-US" dirty="0"/>
              <a:t>(b) ex </a:t>
            </a:r>
            <a:r>
              <a:rPr lang="en-US" dirty="0" err="1"/>
              <a:t>parte</a:t>
            </a:r>
            <a:r>
              <a:rPr lang="en-US" dirty="0"/>
              <a:t> communications.</a:t>
            </a:r>
          </a:p>
          <a:p>
            <a:r>
              <a:rPr lang="en-US" dirty="0"/>
              <a:t>No board member should vote or take any official action in violation of Ohio ethics law.</a:t>
            </a:r>
          </a:p>
          <a:p>
            <a:pPr lvl="1"/>
            <a:r>
              <a:rPr lang="en-US" dirty="0"/>
              <a:t>For example-if the neighbor of a board member has requested a zoning variance that, if granted, will increase or decrease the value of the board member’s property, the board member is prohibited from voting on the variance. </a:t>
            </a:r>
          </a:p>
          <a:p>
            <a:pPr lvl="2"/>
            <a:r>
              <a:rPr lang="en-US" dirty="0"/>
              <a:t>Recusal </a:t>
            </a:r>
          </a:p>
          <a:p>
            <a:r>
              <a:rPr lang="en-US" dirty="0"/>
              <a:t>Ex </a:t>
            </a:r>
            <a:r>
              <a:rPr lang="en-US" dirty="0" err="1"/>
              <a:t>parte</a:t>
            </a:r>
            <a:r>
              <a:rPr lang="en-US" dirty="0"/>
              <a:t> communications are communications that could be seen as an attempt to influence a decision-making official off the record and out of the presence of other parties.</a:t>
            </a:r>
          </a:p>
          <a:p>
            <a:pPr lvl="1"/>
            <a:r>
              <a:rPr lang="en-US" dirty="0"/>
              <a:t>Board members are to refrain from discussing official matters of the Board with the public or with any applicant outside of the regularly scheduled meeting of the Board</a:t>
            </a:r>
          </a:p>
          <a:p>
            <a:pPr lvl="1"/>
            <a:endParaRPr lang="en-US" dirty="0"/>
          </a:p>
          <a:p>
            <a:pPr lvl="1"/>
            <a:endParaRPr lang="en-US" dirty="0"/>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2564771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2A181-C71F-40C5-9B37-59E954B03732}"/>
              </a:ext>
            </a:extLst>
          </p:cNvPr>
          <p:cNvSpPr>
            <a:spLocks noGrp="1"/>
          </p:cNvSpPr>
          <p:nvPr>
            <p:ph type="title"/>
          </p:nvPr>
        </p:nvSpPr>
        <p:spPr/>
        <p:txBody>
          <a:bodyPr/>
          <a:lstStyle/>
          <a:p>
            <a:r>
              <a:rPr lang="en-US" dirty="0"/>
              <a:t>Court Action</a:t>
            </a:r>
          </a:p>
        </p:txBody>
      </p:sp>
      <p:sp>
        <p:nvSpPr>
          <p:cNvPr id="3" name="Content Placeholder 2">
            <a:extLst>
              <a:ext uri="{FF2B5EF4-FFF2-40B4-BE49-F238E27FC236}">
                <a16:creationId xmlns:a16="http://schemas.microsoft.com/office/drawing/2014/main" id="{7BCF3397-5AC3-4BC3-A979-BF54C8BFCB8C}"/>
              </a:ext>
            </a:extLst>
          </p:cNvPr>
          <p:cNvSpPr>
            <a:spLocks noGrp="1"/>
          </p:cNvSpPr>
          <p:nvPr>
            <p:ph idx="1"/>
          </p:nvPr>
        </p:nvSpPr>
        <p:spPr>
          <a:xfrm>
            <a:off x="677334" y="1325217"/>
            <a:ext cx="8596668" cy="4716145"/>
          </a:xfrm>
        </p:spPr>
        <p:txBody>
          <a:bodyPr>
            <a:normAutofit lnSpcReduction="10000"/>
          </a:bodyPr>
          <a:lstStyle/>
          <a:p>
            <a:r>
              <a:rPr lang="en-US" dirty="0"/>
              <a:t>Landowners adversely affected by the BZA can appeal the decision to the court of common pleas.</a:t>
            </a:r>
          </a:p>
          <a:p>
            <a:pPr lvl="1"/>
            <a:r>
              <a:rPr lang="en-US" dirty="0"/>
              <a:t>The common pleas court will overturn the decision of the BZA if the decision was unconstitutional, illegal, arbitrary, capricious, unreasonable, or unsupported by the preponderance of substantial, reliable, and probative evidence on the record.</a:t>
            </a:r>
          </a:p>
          <a:p>
            <a:pPr lvl="1"/>
            <a:r>
              <a:rPr lang="en-US" dirty="0"/>
              <a:t>Filing of appeal with court suspends further action by BZA.</a:t>
            </a:r>
          </a:p>
          <a:p>
            <a:r>
              <a:rPr lang="en-US" dirty="0"/>
              <a:t>Worried about having a decision challenged in court? The short answer to avoiding litigation is simple – you can’t. </a:t>
            </a:r>
          </a:p>
          <a:p>
            <a:pPr lvl="1"/>
            <a:r>
              <a:rPr lang="en-US" dirty="0"/>
              <a:t>But you can strengthen the position of the BZA’s decision should it be challenged by following standard decision making processes and proper procedures.</a:t>
            </a:r>
          </a:p>
          <a:p>
            <a:r>
              <a:rPr lang="en-US" dirty="0"/>
              <a:t>BZA must follow proper procedural rules= notice, hearing, timely etc.</a:t>
            </a:r>
          </a:p>
          <a:p>
            <a:r>
              <a:rPr lang="en-US" dirty="0"/>
              <a:t>BZA’s act in an administrative or quasi-judicial capacity. </a:t>
            </a:r>
          </a:p>
          <a:p>
            <a:pPr lvl="1"/>
            <a:r>
              <a:rPr lang="en-US" dirty="0"/>
              <a:t>Present evidence, administer oath to witnesses, provide for examination and cross-examination, and set forth facts upon its decision.</a:t>
            </a:r>
          </a:p>
          <a:p>
            <a:pPr lvl="1"/>
            <a:r>
              <a:rPr lang="en-US" dirty="0"/>
              <a:t>Findings, unbiased decision, complete record</a:t>
            </a:r>
          </a:p>
          <a:p>
            <a:endParaRPr lang="en-US" dirty="0"/>
          </a:p>
          <a:p>
            <a:pPr lvl="1"/>
            <a:endParaRPr lang="en-US" dirty="0"/>
          </a:p>
        </p:txBody>
      </p:sp>
    </p:spTree>
    <p:extLst>
      <p:ext uri="{BB962C8B-B14F-4D97-AF65-F5344CB8AC3E}">
        <p14:creationId xmlns:p14="http://schemas.microsoft.com/office/powerpoint/2010/main" val="3271448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A6ED9-056B-46CC-9260-F7D543C11295}"/>
              </a:ext>
            </a:extLst>
          </p:cNvPr>
          <p:cNvSpPr>
            <a:spLocks noGrp="1"/>
          </p:cNvSpPr>
          <p:nvPr>
            <p:ph type="title"/>
          </p:nvPr>
        </p:nvSpPr>
        <p:spPr/>
        <p:txBody>
          <a:bodyPr/>
          <a:lstStyle/>
          <a:p>
            <a:r>
              <a:rPr lang="en-US" dirty="0"/>
              <a:t>Other Considerations</a:t>
            </a:r>
          </a:p>
        </p:txBody>
      </p:sp>
      <p:sp>
        <p:nvSpPr>
          <p:cNvPr id="3" name="Content Placeholder 2">
            <a:extLst>
              <a:ext uri="{FF2B5EF4-FFF2-40B4-BE49-F238E27FC236}">
                <a16:creationId xmlns:a16="http://schemas.microsoft.com/office/drawing/2014/main" id="{C349CD06-899B-427B-8CA7-A3CC81A35FA6}"/>
              </a:ext>
            </a:extLst>
          </p:cNvPr>
          <p:cNvSpPr>
            <a:spLocks noGrp="1"/>
          </p:cNvSpPr>
          <p:nvPr>
            <p:ph idx="1"/>
          </p:nvPr>
        </p:nvSpPr>
        <p:spPr>
          <a:xfrm>
            <a:off x="677334" y="1296141"/>
            <a:ext cx="8596668" cy="4745222"/>
          </a:xfrm>
        </p:spPr>
        <p:txBody>
          <a:bodyPr>
            <a:normAutofit fontScale="85000" lnSpcReduction="10000"/>
          </a:bodyPr>
          <a:lstStyle/>
          <a:p>
            <a:r>
              <a:rPr lang="en-US" dirty="0"/>
              <a:t>Preemption </a:t>
            </a:r>
          </a:p>
          <a:p>
            <a:pPr lvl="1"/>
            <a:r>
              <a:rPr lang="en-US" dirty="0"/>
              <a:t>Political subdivisions (counties, townships, and municipalities) cannot enact zoning regulations that conflict with state law.</a:t>
            </a:r>
          </a:p>
          <a:p>
            <a:r>
              <a:rPr lang="en-US" dirty="0"/>
              <a:t>Agricultural Exemption</a:t>
            </a:r>
          </a:p>
          <a:p>
            <a:pPr lvl="0">
              <a:spcBef>
                <a:spcPts val="300"/>
              </a:spcBef>
              <a:spcAft>
                <a:spcPts val="300"/>
              </a:spcAft>
            </a:pPr>
            <a:r>
              <a:rPr lang="en-US" sz="1400" dirty="0"/>
              <a:t>The Ohio Revised Code “confers no power” on townships:</a:t>
            </a:r>
          </a:p>
          <a:p>
            <a:pPr lvl="1">
              <a:spcBef>
                <a:spcPts val="300"/>
              </a:spcBef>
              <a:spcAft>
                <a:spcPts val="300"/>
              </a:spcAft>
            </a:pPr>
            <a:r>
              <a:rPr lang="en-US" sz="1400" dirty="0"/>
              <a:t>To prohibit the use of any land for agricultural purposes.</a:t>
            </a:r>
          </a:p>
          <a:p>
            <a:pPr lvl="1">
              <a:spcBef>
                <a:spcPts val="300"/>
              </a:spcBef>
              <a:spcAft>
                <a:spcPts val="300"/>
              </a:spcAft>
            </a:pPr>
            <a:r>
              <a:rPr lang="en-US" sz="1400" dirty="0"/>
              <a:t>To prohibit the construction or use of buildings or structures incident to the use for agricultural purposes of the land on which such buildings or structures are located. </a:t>
            </a:r>
          </a:p>
          <a:p>
            <a:pPr lvl="2">
              <a:spcBef>
                <a:spcPts val="300"/>
              </a:spcBef>
              <a:spcAft>
                <a:spcPts val="300"/>
              </a:spcAft>
            </a:pPr>
            <a:r>
              <a:rPr lang="en-US" dirty="0"/>
              <a:t>Including buildings/structures that are used primarily for </a:t>
            </a:r>
            <a:r>
              <a:rPr lang="en-US" dirty="0" err="1"/>
              <a:t>vinting</a:t>
            </a:r>
            <a:r>
              <a:rPr lang="en-US" dirty="0"/>
              <a:t> and selling wine and that are located on land any part of which is used for viticulture. R.C. 519.21(A)</a:t>
            </a:r>
          </a:p>
          <a:p>
            <a:pPr lvl="0">
              <a:spcBef>
                <a:spcPts val="300"/>
              </a:spcBef>
              <a:spcAft>
                <a:spcPts val="300"/>
              </a:spcAft>
            </a:pPr>
            <a:r>
              <a:rPr lang="en-US" sz="1400" dirty="0"/>
              <a:t>Townships may regulate agriculture in some circumstances:</a:t>
            </a:r>
          </a:p>
          <a:p>
            <a:pPr lvl="1">
              <a:spcBef>
                <a:spcPts val="300"/>
              </a:spcBef>
              <a:spcAft>
                <a:spcPts val="300"/>
              </a:spcAft>
            </a:pPr>
            <a:r>
              <a:rPr lang="en-US" sz="1400" dirty="0"/>
              <a:t>In a platted subdivision approved under law or</a:t>
            </a:r>
          </a:p>
          <a:p>
            <a:pPr lvl="1">
              <a:spcBef>
                <a:spcPts val="300"/>
              </a:spcBef>
              <a:spcAft>
                <a:spcPts val="300"/>
              </a:spcAft>
            </a:pPr>
            <a:r>
              <a:rPr lang="en-US" sz="1400" dirty="0"/>
              <a:t>In an area of 15 or more lots approved under law that are contiguous to one another </a:t>
            </a:r>
          </a:p>
          <a:p>
            <a:pPr lvl="1">
              <a:spcBef>
                <a:spcPts val="300"/>
              </a:spcBef>
              <a:spcAft>
                <a:spcPts val="300"/>
              </a:spcAft>
            </a:pPr>
            <a:r>
              <a:rPr lang="en-US" sz="1400" dirty="0"/>
              <a:t>Then the township may regulate:</a:t>
            </a:r>
          </a:p>
          <a:p>
            <a:pPr lvl="2">
              <a:spcBef>
                <a:spcPts val="300"/>
              </a:spcBef>
              <a:spcAft>
                <a:spcPts val="300"/>
              </a:spcAft>
            </a:pPr>
            <a:r>
              <a:rPr lang="en-US" dirty="0"/>
              <a:t>Agriculture on lots of one acre or less.</a:t>
            </a:r>
          </a:p>
          <a:p>
            <a:pPr lvl="2">
              <a:spcBef>
                <a:spcPts val="300"/>
              </a:spcBef>
              <a:spcAft>
                <a:spcPts val="300"/>
              </a:spcAft>
            </a:pPr>
            <a:r>
              <a:rPr lang="en-US" dirty="0"/>
              <a:t>Buildings or structures incident to the use of land for agricultural purposes on lots greater than one acre but not greater than five acres by: set back building lines; height; and size.</a:t>
            </a:r>
          </a:p>
          <a:p>
            <a:pPr lvl="2">
              <a:spcBef>
                <a:spcPts val="300"/>
              </a:spcBef>
              <a:spcAft>
                <a:spcPts val="300"/>
              </a:spcAft>
            </a:pPr>
            <a:r>
              <a:rPr lang="en-US" dirty="0"/>
              <a:t>Dairying and animal and poultry husbandry  on lots between 1 and 5 acres when at least 35% of the lots are developed. R.C. 519.21(B)</a:t>
            </a:r>
          </a:p>
          <a:p>
            <a:pPr>
              <a:spcBef>
                <a:spcPts val="300"/>
              </a:spcBef>
              <a:spcAft>
                <a:spcPts val="300"/>
              </a:spcAft>
            </a:pPr>
            <a:r>
              <a:rPr lang="en-US" sz="1600" dirty="0"/>
              <a:t>R.C. 519.21(C) also limits the regulation of specific activities such as farm markets/agritourism</a:t>
            </a:r>
          </a:p>
          <a:p>
            <a:pPr lvl="1"/>
            <a:endParaRPr lang="en-US" dirty="0"/>
          </a:p>
        </p:txBody>
      </p:sp>
    </p:spTree>
    <p:extLst>
      <p:ext uri="{BB962C8B-B14F-4D97-AF65-F5344CB8AC3E}">
        <p14:creationId xmlns:p14="http://schemas.microsoft.com/office/powerpoint/2010/main" val="2253103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E9A33-D247-4250-9264-70118CABF9FE}"/>
              </a:ext>
            </a:extLst>
          </p:cNvPr>
          <p:cNvSpPr>
            <a:spLocks noGrp="1"/>
          </p:cNvSpPr>
          <p:nvPr>
            <p:ph type="title"/>
          </p:nvPr>
        </p:nvSpPr>
        <p:spPr/>
        <p:txBody>
          <a:bodyPr/>
          <a:lstStyle/>
          <a:p>
            <a:r>
              <a:rPr lang="en-US" dirty="0"/>
              <a:t>Zoning Commission </a:t>
            </a:r>
          </a:p>
        </p:txBody>
      </p:sp>
      <p:sp>
        <p:nvSpPr>
          <p:cNvPr id="3" name="Content Placeholder 2">
            <a:extLst>
              <a:ext uri="{FF2B5EF4-FFF2-40B4-BE49-F238E27FC236}">
                <a16:creationId xmlns:a16="http://schemas.microsoft.com/office/drawing/2014/main" id="{2A66C66B-5BE3-47D9-BB01-F4F1753D5377}"/>
              </a:ext>
            </a:extLst>
          </p:cNvPr>
          <p:cNvSpPr>
            <a:spLocks noGrp="1"/>
          </p:cNvSpPr>
          <p:nvPr>
            <p:ph idx="1"/>
          </p:nvPr>
        </p:nvSpPr>
        <p:spPr>
          <a:xfrm>
            <a:off x="677333" y="1384917"/>
            <a:ext cx="9352491" cy="4028331"/>
          </a:xfrm>
        </p:spPr>
        <p:txBody>
          <a:bodyPr>
            <a:normAutofit/>
          </a:bodyPr>
          <a:lstStyle/>
          <a:p>
            <a:r>
              <a:rPr lang="en-US" dirty="0"/>
              <a:t>Commission is responsible for the development of the zoning resolution and advises the board of township trustees on text and map amendments</a:t>
            </a:r>
          </a:p>
          <a:p>
            <a:r>
              <a:rPr lang="en-US" dirty="0"/>
              <a:t>Commission is composed of five members (appointed by the trustees) who reside in the unincorporated area of the township. </a:t>
            </a:r>
          </a:p>
          <a:p>
            <a:pPr lvl="1"/>
            <a:r>
              <a:rPr lang="en-US" dirty="0"/>
              <a:t>Trustees may appoint 2 alternate members to take place of an absent regular member according to the procedures detailed by the resolution</a:t>
            </a:r>
          </a:p>
          <a:p>
            <a:r>
              <a:rPr lang="en-US" dirty="0"/>
              <a:t>Zoning Commission members shall be removable for nonperformance of duty, misconduct in office, or other cause by the board, upon written charges being filed by the board, after a public hearing regarding the charges, and after a copy served upon the member at least 10 days before the hearing.</a:t>
            </a:r>
          </a:p>
          <a:p>
            <a:endParaRPr lang="en-US" dirty="0"/>
          </a:p>
        </p:txBody>
      </p:sp>
    </p:spTree>
    <p:extLst>
      <p:ext uri="{BB962C8B-B14F-4D97-AF65-F5344CB8AC3E}">
        <p14:creationId xmlns:p14="http://schemas.microsoft.com/office/powerpoint/2010/main" val="1306032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p:cNvSpPr txBox="1">
            <a:spLocks/>
          </p:cNvSpPr>
          <p:nvPr/>
        </p:nvSpPr>
        <p:spPr>
          <a:xfrm>
            <a:off x="833548" y="199034"/>
            <a:ext cx="4624278" cy="6255877"/>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3600" dirty="0"/>
              <a:t>Zoning Amendments</a:t>
            </a:r>
          </a:p>
          <a:p>
            <a:pPr lvl="1">
              <a:buFont typeface="Arial" panose="020B0604020202020204" pitchFamily="34" charset="0"/>
              <a:buChar char="•"/>
            </a:pPr>
            <a:r>
              <a:rPr lang="en-US" sz="2200" dirty="0"/>
              <a:t>Requirements for zone change amendments are found in ORC 519.12</a:t>
            </a:r>
          </a:p>
          <a:p>
            <a:pPr lvl="1">
              <a:buFont typeface="Arial" panose="020B0604020202020204" pitchFamily="34" charset="0"/>
              <a:buChar char="•"/>
            </a:pPr>
            <a:r>
              <a:rPr lang="en-US" sz="2200" dirty="0"/>
              <a:t>These are not suggestions, but requirements for any proposals to change zoning districts (map amendments) or modify the township’s zoning resolution (text </a:t>
            </a:r>
            <a:r>
              <a:rPr lang="en-US" sz="2200"/>
              <a:t>amendments).</a:t>
            </a:r>
            <a:endParaRPr lang="en-US" sz="1800" dirty="0"/>
          </a:p>
          <a:p>
            <a:pPr lvl="1">
              <a:buFont typeface="Arial" panose="020B0604020202020204" pitchFamily="34" charset="0"/>
              <a:buChar char="•"/>
            </a:pPr>
            <a:endParaRPr lang="en-US" sz="2200" dirty="0"/>
          </a:p>
          <a:p>
            <a:pPr>
              <a:buFont typeface="Arial" panose="020B0604020202020204" pitchFamily="34" charset="0"/>
              <a:buChar char="•"/>
            </a:pPr>
            <a:endParaRPr lang="en-US" sz="2400" dirty="0"/>
          </a:p>
        </p:txBody>
      </p:sp>
      <p:pic>
        <p:nvPicPr>
          <p:cNvPr id="2" name="Picture 1">
            <a:extLst>
              <a:ext uri="{FF2B5EF4-FFF2-40B4-BE49-F238E27FC236}">
                <a16:creationId xmlns:a16="http://schemas.microsoft.com/office/drawing/2014/main" id="{F14DBF76-203C-1D2A-B1EF-A2ABCFB1DCB5}"/>
              </a:ext>
            </a:extLst>
          </p:cNvPr>
          <p:cNvPicPr>
            <a:picLocks noChangeAspect="1"/>
          </p:cNvPicPr>
          <p:nvPr/>
        </p:nvPicPr>
        <p:blipFill>
          <a:blip r:embed="rId2"/>
          <a:stretch>
            <a:fillRect/>
          </a:stretch>
        </p:blipFill>
        <p:spPr>
          <a:xfrm>
            <a:off x="6299835" y="600076"/>
            <a:ext cx="5547424" cy="6058890"/>
          </a:xfrm>
          <a:prstGeom prst="rect">
            <a:avLst/>
          </a:prstGeom>
        </p:spPr>
      </p:pic>
    </p:spTree>
    <p:extLst>
      <p:ext uri="{BB962C8B-B14F-4D97-AF65-F5344CB8AC3E}">
        <p14:creationId xmlns:p14="http://schemas.microsoft.com/office/powerpoint/2010/main" val="2013410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13891" y="36888"/>
            <a:ext cx="255587" cy="28575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92D050"/>
                </a:solidFill>
                <a:effectLst/>
                <a:latin typeface="Arial" panose="020B0604020202020204" pitchFamily="34" charset="0"/>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 Box 3"/>
          <p:cNvSpPr txBox="1">
            <a:spLocks noChangeArrowheads="1"/>
          </p:cNvSpPr>
          <p:nvPr/>
        </p:nvSpPr>
        <p:spPr bwMode="auto">
          <a:xfrm>
            <a:off x="3642528" y="8313"/>
            <a:ext cx="1143000" cy="40005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3380"/>
                </a:solidFill>
                <a:effectLst/>
                <a:latin typeface="Arial" panose="020B0604020202020204" pitchFamily="34" charset="0"/>
              </a:rPr>
              <a:t>Clerk of Zoning Commission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Line 4"/>
          <p:cNvSpPr>
            <a:spLocks noChangeShapeType="1"/>
          </p:cNvSpPr>
          <p:nvPr/>
        </p:nvSpPr>
        <p:spPr bwMode="auto">
          <a:xfrm>
            <a:off x="4102903" y="565526"/>
            <a:ext cx="914400" cy="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5" name="Text Box 5"/>
          <p:cNvSpPr txBox="1">
            <a:spLocks noChangeArrowheads="1"/>
          </p:cNvSpPr>
          <p:nvPr/>
        </p:nvSpPr>
        <p:spPr bwMode="auto">
          <a:xfrm>
            <a:off x="5041116" y="379788"/>
            <a:ext cx="242887" cy="3048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92D050"/>
                </a:solidFill>
                <a:effectLst/>
                <a:latin typeface="Arial" panose="020B0604020202020204" pitchFamily="34" charset="0"/>
              </a:rPr>
              <a:t>B</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Box 6"/>
          <p:cNvSpPr txBox="1">
            <a:spLocks noChangeArrowheads="1"/>
          </p:cNvSpPr>
          <p:nvPr/>
        </p:nvSpPr>
        <p:spPr bwMode="auto">
          <a:xfrm>
            <a:off x="5606266" y="179763"/>
            <a:ext cx="1543050" cy="28575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3380"/>
                </a:solidFill>
                <a:effectLst/>
                <a:latin typeface="Arial" panose="020B0604020202020204" pitchFamily="34" charset="0"/>
              </a:rPr>
              <a:t>Zoning Commission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 Box 7"/>
          <p:cNvSpPr txBox="1">
            <a:spLocks noChangeArrowheads="1"/>
          </p:cNvSpPr>
          <p:nvPr/>
        </p:nvSpPr>
        <p:spPr bwMode="auto">
          <a:xfrm>
            <a:off x="3118653" y="1751388"/>
            <a:ext cx="250825" cy="295275"/>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92D050"/>
                </a:solidFill>
                <a:effectLst/>
                <a:latin typeface="Arial" panose="020B0604020202020204" pitchFamily="34" charset="0"/>
              </a:rPr>
              <a:t>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8"/>
          <p:cNvSpPr txBox="1">
            <a:spLocks noChangeArrowheads="1"/>
          </p:cNvSpPr>
          <p:nvPr/>
        </p:nvSpPr>
        <p:spPr bwMode="auto">
          <a:xfrm>
            <a:off x="3391703" y="1522788"/>
            <a:ext cx="228600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3380"/>
                </a:solidFill>
                <a:effectLst/>
                <a:latin typeface="Arial" panose="020B0604020202020204" pitchFamily="34" charset="0"/>
              </a:rPr>
              <a:t>Regional Planning Commission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153" name="Picture 9" descr="Applicant"/>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9478" y="341688"/>
            <a:ext cx="635000" cy="57150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9" name="Text Box 10"/>
          <p:cNvSpPr txBox="1">
            <a:spLocks noChangeArrowheads="1"/>
          </p:cNvSpPr>
          <p:nvPr/>
        </p:nvSpPr>
        <p:spPr bwMode="auto">
          <a:xfrm>
            <a:off x="3202791" y="1008438"/>
            <a:ext cx="1622425" cy="3429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Request submitted to Clerk of Commission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155" name="Picture 11" descr="Board"/>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4853" y="441701"/>
            <a:ext cx="1296988" cy="68580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0" name="Text Box 12"/>
          <p:cNvSpPr txBox="1">
            <a:spLocks noChangeArrowheads="1"/>
          </p:cNvSpPr>
          <p:nvPr/>
        </p:nvSpPr>
        <p:spPr bwMode="auto">
          <a:xfrm>
            <a:off x="5334803" y="1127501"/>
            <a:ext cx="2228850" cy="3429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Receives the Request, Sends copy to RPC, Sets Public Hearing Date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 Box 13"/>
          <p:cNvSpPr txBox="1">
            <a:spLocks noChangeArrowheads="1"/>
          </p:cNvSpPr>
          <p:nvPr/>
        </p:nvSpPr>
        <p:spPr bwMode="auto">
          <a:xfrm>
            <a:off x="5041116" y="2318126"/>
            <a:ext cx="236537" cy="319087"/>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92D050"/>
                </a:solidFill>
                <a:effectLst/>
                <a:latin typeface="Arial" panose="020B0604020202020204" pitchFamily="34" charset="0"/>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 Box 14"/>
          <p:cNvSpPr txBox="1">
            <a:spLocks noChangeArrowheads="1"/>
          </p:cNvSpPr>
          <p:nvPr/>
        </p:nvSpPr>
        <p:spPr bwMode="auto">
          <a:xfrm>
            <a:off x="3132941" y="3484938"/>
            <a:ext cx="215900" cy="242888"/>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92D050"/>
                </a:solidFill>
                <a:effectLst/>
                <a:latin typeface="Arial" panose="020B0604020202020204" pitchFamily="34" charset="0"/>
              </a:rPr>
              <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 Box 15"/>
          <p:cNvSpPr txBox="1">
            <a:spLocks noChangeArrowheads="1"/>
          </p:cNvSpPr>
          <p:nvPr/>
        </p:nvSpPr>
        <p:spPr bwMode="auto">
          <a:xfrm>
            <a:off x="3391703" y="3180138"/>
            <a:ext cx="200025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3380"/>
                </a:solidFill>
                <a:effectLst/>
                <a:latin typeface="Arial" panose="020B0604020202020204" pitchFamily="34" charset="0"/>
              </a:rPr>
              <a:t>Township Board of Trustees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160" name="Picture 16" descr="Board"/>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303" y="1808538"/>
            <a:ext cx="1200150" cy="681038"/>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5" name="Text Box 17"/>
          <p:cNvSpPr txBox="1">
            <a:spLocks noChangeArrowheads="1"/>
          </p:cNvSpPr>
          <p:nvPr/>
        </p:nvSpPr>
        <p:spPr bwMode="auto">
          <a:xfrm>
            <a:off x="3083728" y="2551488"/>
            <a:ext cx="1793875" cy="4572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Reviews Request, Submits Recommendation to Zoning Commission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Text Box 18"/>
          <p:cNvSpPr txBox="1">
            <a:spLocks noChangeArrowheads="1"/>
          </p:cNvSpPr>
          <p:nvPr/>
        </p:nvSpPr>
        <p:spPr bwMode="auto">
          <a:xfrm>
            <a:off x="5604678" y="2022851"/>
            <a:ext cx="1543050" cy="28575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3380"/>
                </a:solidFill>
                <a:effectLst/>
                <a:latin typeface="Arial" panose="020B0604020202020204" pitchFamily="34" charset="0"/>
              </a:rPr>
              <a:t>Zoning Commission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17" name="Group 19"/>
          <p:cNvGrpSpPr>
            <a:grpSpLocks/>
          </p:cNvGrpSpPr>
          <p:nvPr/>
        </p:nvGrpSpPr>
        <p:grpSpPr bwMode="auto">
          <a:xfrm>
            <a:off x="5434816" y="2241926"/>
            <a:ext cx="2114550" cy="1428750"/>
            <a:chOff x="25317450" y="22059900"/>
            <a:chExt cx="2114550" cy="1428750"/>
          </a:xfrm>
        </p:grpSpPr>
        <p:pic>
          <p:nvPicPr>
            <p:cNvPr id="6164" name="Picture 20" descr="Commission"/>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317450" y="22059900"/>
              <a:ext cx="2023110" cy="910773"/>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8" name="Text Box 21"/>
            <p:cNvSpPr txBox="1">
              <a:spLocks noChangeArrowheads="1"/>
            </p:cNvSpPr>
            <p:nvPr/>
          </p:nvSpPr>
          <p:spPr bwMode="auto">
            <a:xfrm>
              <a:off x="25317450" y="22974300"/>
              <a:ext cx="2114550" cy="51435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Considers RPC Recommendation at Public Hearing; Submits Recommendation to Township Trustees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pic>
        <p:nvPicPr>
          <p:cNvPr id="6166" name="Picture 22" descr="Commission"/>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6003" y="3408738"/>
            <a:ext cx="1371600" cy="658813"/>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9" name="Text Box 23"/>
          <p:cNvSpPr txBox="1">
            <a:spLocks noChangeArrowheads="1"/>
          </p:cNvSpPr>
          <p:nvPr/>
        </p:nvSpPr>
        <p:spPr bwMode="auto">
          <a:xfrm>
            <a:off x="3334553" y="4094538"/>
            <a:ext cx="2057400" cy="3429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Township Board of Trustees Considers Recommendation at Public Hearing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 Box 24"/>
          <p:cNvSpPr txBox="1">
            <a:spLocks noChangeArrowheads="1"/>
          </p:cNvSpPr>
          <p:nvPr/>
        </p:nvSpPr>
        <p:spPr bwMode="auto">
          <a:xfrm>
            <a:off x="5506253" y="4437438"/>
            <a:ext cx="307975" cy="3429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92D050"/>
                </a:solidFill>
                <a:effectLst/>
                <a:latin typeface="Arial" panose="020B0604020202020204" pitchFamily="34" charset="0"/>
              </a:rPr>
              <a:t>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 Box 25"/>
          <p:cNvSpPr txBox="1">
            <a:spLocks noChangeArrowheads="1"/>
          </p:cNvSpPr>
          <p:nvPr/>
        </p:nvSpPr>
        <p:spPr bwMode="auto">
          <a:xfrm>
            <a:off x="5963453" y="3808788"/>
            <a:ext cx="1257300" cy="4572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3380"/>
                </a:solidFill>
                <a:effectLst/>
                <a:latin typeface="Arial" panose="020B0604020202020204" pitchFamily="34" charset="0"/>
              </a:rPr>
              <a:t>Township Board of Trustees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2" name="Group 26"/>
          <p:cNvGrpSpPr>
            <a:grpSpLocks/>
          </p:cNvGrpSpPr>
          <p:nvPr/>
        </p:nvGrpSpPr>
        <p:grpSpPr bwMode="auto">
          <a:xfrm>
            <a:off x="5471328" y="5294688"/>
            <a:ext cx="2092325" cy="228600"/>
            <a:chOff x="25260300" y="25203150"/>
            <a:chExt cx="2171700" cy="228600"/>
          </a:xfrm>
        </p:grpSpPr>
        <p:sp>
          <p:nvSpPr>
            <p:cNvPr id="23" name="Text Box 27"/>
            <p:cNvSpPr txBox="1">
              <a:spLocks noChangeArrowheads="1"/>
            </p:cNvSpPr>
            <p:nvPr/>
          </p:nvSpPr>
          <p:spPr bwMode="auto">
            <a:xfrm>
              <a:off x="25260300" y="25203150"/>
              <a:ext cx="45720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rgbClr val="000000"/>
                  </a:solidFill>
                  <a:effectLst/>
                  <a:latin typeface="Arial" panose="020B0604020202020204" pitchFamily="34" charset="0"/>
                </a:rPr>
                <a:t>Deny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Text Box 28"/>
            <p:cNvSpPr txBox="1">
              <a:spLocks noChangeArrowheads="1"/>
            </p:cNvSpPr>
            <p:nvPr/>
          </p:nvSpPr>
          <p:spPr bwMode="auto">
            <a:xfrm>
              <a:off x="25946100" y="25203150"/>
              <a:ext cx="57150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rgbClr val="000000"/>
                  </a:solidFill>
                  <a:effectLst/>
                  <a:latin typeface="Arial" panose="020B0604020202020204" pitchFamily="34" charset="0"/>
                </a:rPr>
                <a:t>Modify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Text Box 29"/>
            <p:cNvSpPr txBox="1">
              <a:spLocks noChangeArrowheads="1"/>
            </p:cNvSpPr>
            <p:nvPr/>
          </p:nvSpPr>
          <p:spPr bwMode="auto">
            <a:xfrm>
              <a:off x="26746200" y="25203150"/>
              <a:ext cx="68580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rgbClr val="000000"/>
                  </a:solidFill>
                  <a:effectLst/>
                  <a:latin typeface="Arial" panose="020B0604020202020204" pitchFamily="34" charset="0"/>
                </a:rPr>
                <a:t>Approve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26" name="Text Box 30"/>
          <p:cNvSpPr txBox="1">
            <a:spLocks noChangeArrowheads="1"/>
          </p:cNvSpPr>
          <p:nvPr/>
        </p:nvSpPr>
        <p:spPr bwMode="auto">
          <a:xfrm>
            <a:off x="5471328" y="5551863"/>
            <a:ext cx="200025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Note: </a:t>
            </a:r>
            <a:r>
              <a:rPr kumimoji="0" lang="en-US" altLang="en-US" sz="800" b="0" i="0" u="none" strike="noStrike" cap="none" normalizeH="0" baseline="0">
                <a:ln>
                  <a:noFill/>
                </a:ln>
                <a:solidFill>
                  <a:srgbClr val="000000"/>
                </a:solidFill>
                <a:effectLst/>
                <a:latin typeface="Arial" panose="020B0604020202020204" pitchFamily="34" charset="0"/>
              </a:rPr>
              <a:t>Must be by majority vote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31"/>
          <p:cNvSpPr>
            <a:spLocks noChangeShapeType="1"/>
          </p:cNvSpPr>
          <p:nvPr/>
        </p:nvSpPr>
        <p:spPr bwMode="auto">
          <a:xfrm>
            <a:off x="5163353" y="722688"/>
            <a:ext cx="0" cy="685800"/>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8" name="Line 32"/>
          <p:cNvSpPr>
            <a:spLocks noChangeShapeType="1"/>
          </p:cNvSpPr>
          <p:nvPr/>
        </p:nvSpPr>
        <p:spPr bwMode="auto">
          <a:xfrm>
            <a:off x="3245653" y="1365626"/>
            <a:ext cx="0" cy="352425"/>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9" name="Line 33"/>
          <p:cNvSpPr>
            <a:spLocks noChangeShapeType="1"/>
          </p:cNvSpPr>
          <p:nvPr/>
        </p:nvSpPr>
        <p:spPr bwMode="auto">
          <a:xfrm flipH="1">
            <a:off x="3244066" y="1391026"/>
            <a:ext cx="1943100" cy="0"/>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30" name="Line 34"/>
          <p:cNvSpPr>
            <a:spLocks noChangeShapeType="1"/>
          </p:cNvSpPr>
          <p:nvPr/>
        </p:nvSpPr>
        <p:spPr bwMode="auto">
          <a:xfrm flipH="1">
            <a:off x="3240891" y="2089526"/>
            <a:ext cx="4762" cy="358775"/>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31" name="Line 35"/>
          <p:cNvSpPr>
            <a:spLocks noChangeShapeType="1"/>
          </p:cNvSpPr>
          <p:nvPr/>
        </p:nvSpPr>
        <p:spPr bwMode="auto">
          <a:xfrm>
            <a:off x="3223428" y="2422901"/>
            <a:ext cx="342900" cy="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44" name="Line 36"/>
          <p:cNvSpPr>
            <a:spLocks noChangeShapeType="1"/>
          </p:cNvSpPr>
          <p:nvPr/>
        </p:nvSpPr>
        <p:spPr bwMode="auto">
          <a:xfrm>
            <a:off x="4834741" y="2018088"/>
            <a:ext cx="342900" cy="0"/>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45" name="Line 37"/>
          <p:cNvSpPr>
            <a:spLocks noChangeShapeType="1"/>
          </p:cNvSpPr>
          <p:nvPr/>
        </p:nvSpPr>
        <p:spPr bwMode="auto">
          <a:xfrm>
            <a:off x="5153828" y="1999038"/>
            <a:ext cx="0" cy="338138"/>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46" name="Line 38"/>
          <p:cNvSpPr>
            <a:spLocks noChangeShapeType="1"/>
          </p:cNvSpPr>
          <p:nvPr/>
        </p:nvSpPr>
        <p:spPr bwMode="auto">
          <a:xfrm>
            <a:off x="5163353" y="2664201"/>
            <a:ext cx="0" cy="457200"/>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47" name="Line 39"/>
          <p:cNvSpPr>
            <a:spLocks noChangeShapeType="1"/>
          </p:cNvSpPr>
          <p:nvPr/>
        </p:nvSpPr>
        <p:spPr bwMode="auto">
          <a:xfrm flipH="1">
            <a:off x="3223428" y="3094413"/>
            <a:ext cx="1949450" cy="0"/>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48" name="Line 40"/>
          <p:cNvSpPr>
            <a:spLocks noChangeShapeType="1"/>
          </p:cNvSpPr>
          <p:nvPr/>
        </p:nvSpPr>
        <p:spPr bwMode="auto">
          <a:xfrm flipH="1">
            <a:off x="3240891" y="3070601"/>
            <a:ext cx="3175" cy="333375"/>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49" name="Line 41"/>
          <p:cNvSpPr>
            <a:spLocks noChangeShapeType="1"/>
          </p:cNvSpPr>
          <p:nvPr/>
        </p:nvSpPr>
        <p:spPr bwMode="auto">
          <a:xfrm>
            <a:off x="3245653" y="3865938"/>
            <a:ext cx="0" cy="684213"/>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0" name="Line 42"/>
          <p:cNvSpPr>
            <a:spLocks noChangeShapeType="1"/>
          </p:cNvSpPr>
          <p:nvPr/>
        </p:nvSpPr>
        <p:spPr bwMode="auto">
          <a:xfrm>
            <a:off x="3221841" y="4550151"/>
            <a:ext cx="2260600" cy="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1" name="Line 43"/>
          <p:cNvSpPr>
            <a:spLocks noChangeShapeType="1"/>
          </p:cNvSpPr>
          <p:nvPr/>
        </p:nvSpPr>
        <p:spPr bwMode="auto">
          <a:xfrm>
            <a:off x="6477803" y="4265988"/>
            <a:ext cx="0" cy="34290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2" name="Line 44"/>
          <p:cNvSpPr>
            <a:spLocks noChangeShapeType="1"/>
          </p:cNvSpPr>
          <p:nvPr/>
        </p:nvSpPr>
        <p:spPr bwMode="auto">
          <a:xfrm>
            <a:off x="5663416" y="4923213"/>
            <a:ext cx="0" cy="34290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4" name="Line 45"/>
          <p:cNvSpPr>
            <a:spLocks noChangeShapeType="1"/>
          </p:cNvSpPr>
          <p:nvPr/>
        </p:nvSpPr>
        <p:spPr bwMode="auto">
          <a:xfrm>
            <a:off x="6482566" y="4932738"/>
            <a:ext cx="0" cy="36195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6" name="Line 46"/>
          <p:cNvSpPr>
            <a:spLocks noChangeShapeType="1"/>
          </p:cNvSpPr>
          <p:nvPr/>
        </p:nvSpPr>
        <p:spPr bwMode="auto">
          <a:xfrm flipH="1">
            <a:off x="5636428" y="4932738"/>
            <a:ext cx="1681163" cy="0"/>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7" name="Line 47"/>
          <p:cNvSpPr>
            <a:spLocks noChangeShapeType="1"/>
          </p:cNvSpPr>
          <p:nvPr/>
        </p:nvSpPr>
        <p:spPr bwMode="auto">
          <a:xfrm>
            <a:off x="7293778" y="4913688"/>
            <a:ext cx="0" cy="34290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8" name="Line 48"/>
          <p:cNvSpPr>
            <a:spLocks noChangeShapeType="1"/>
          </p:cNvSpPr>
          <p:nvPr/>
        </p:nvSpPr>
        <p:spPr bwMode="auto">
          <a:xfrm>
            <a:off x="6649253" y="5772526"/>
            <a:ext cx="0" cy="241300"/>
          </a:xfrm>
          <a:prstGeom prst="line">
            <a:avLst/>
          </a:prstGeom>
          <a:noFill/>
          <a:ln w="50800">
            <a:solidFill>
              <a:srgbClr val="0033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59" name="Line 49"/>
          <p:cNvSpPr>
            <a:spLocks noChangeShapeType="1"/>
          </p:cNvSpPr>
          <p:nvPr/>
        </p:nvSpPr>
        <p:spPr bwMode="auto">
          <a:xfrm flipH="1">
            <a:off x="5163353" y="5988426"/>
            <a:ext cx="1485900" cy="0"/>
          </a:xfrm>
          <a:prstGeom prst="line">
            <a:avLst/>
          </a:prstGeom>
          <a:noFill/>
          <a:ln w="50800">
            <a:solidFill>
              <a:srgbClr val="00338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6161" name="Text Box 50"/>
          <p:cNvSpPr txBox="1">
            <a:spLocks noChangeArrowheads="1"/>
          </p:cNvSpPr>
          <p:nvPr/>
        </p:nvSpPr>
        <p:spPr bwMode="auto">
          <a:xfrm>
            <a:off x="5744378" y="4661276"/>
            <a:ext cx="148590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Makes Its Decision 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62" name="Text Box 51"/>
          <p:cNvSpPr txBox="1">
            <a:spLocks noChangeArrowheads="1"/>
          </p:cNvSpPr>
          <p:nvPr/>
        </p:nvSpPr>
        <p:spPr bwMode="auto">
          <a:xfrm>
            <a:off x="3083728" y="5809038"/>
            <a:ext cx="2022475" cy="3429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Request is Adopted Unless Votes File Referendum Petition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196" name="Picture 52" descr="Electorate"/>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83728" y="4999413"/>
            <a:ext cx="1908175" cy="752475"/>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6163" name="Text Box 53"/>
          <p:cNvSpPr txBox="1">
            <a:spLocks noChangeArrowheads="1"/>
          </p:cNvSpPr>
          <p:nvPr/>
        </p:nvSpPr>
        <p:spPr bwMode="auto">
          <a:xfrm>
            <a:off x="3132941" y="4680326"/>
            <a:ext cx="307975" cy="3429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92D050"/>
                </a:solidFill>
                <a:effectLst/>
                <a:latin typeface="Arial" panose="020B0604020202020204" pitchFamily="34" charset="0"/>
              </a:rPr>
              <a:t>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65" name="Text Box 54"/>
          <p:cNvSpPr txBox="1">
            <a:spLocks noChangeArrowheads="1"/>
          </p:cNvSpPr>
          <p:nvPr/>
        </p:nvSpPr>
        <p:spPr bwMode="auto">
          <a:xfrm>
            <a:off x="3620303" y="4723188"/>
            <a:ext cx="857250" cy="228600"/>
          </a:xfrm>
          <a:prstGeom prst="rect">
            <a:avLst/>
          </a:prstGeom>
          <a:solidFill>
            <a:srgbClr val="FFFFFF"/>
          </a:solidFill>
          <a:ln>
            <a:noFill/>
          </a:ln>
          <a:effectLst/>
          <a:extLs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3380"/>
                </a:solidFill>
                <a:effectLst/>
                <a:latin typeface="Arial" panose="020B0604020202020204" pitchFamily="34" charset="0"/>
              </a:rPr>
              <a:t>Electorate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67" name="Text Box 55"/>
          <p:cNvSpPr txBox="1">
            <a:spLocks noChangeArrowheads="1"/>
          </p:cNvSpPr>
          <p:nvPr/>
        </p:nvSpPr>
        <p:spPr bwMode="auto">
          <a:xfrm>
            <a:off x="623455" y="6418638"/>
            <a:ext cx="11205555" cy="228600"/>
          </a:xfrm>
          <a:prstGeom prst="rect">
            <a:avLst/>
          </a:prstGeom>
          <a:noFill/>
          <a:ln>
            <a:noFill/>
          </a:ln>
          <a:effec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bg1"/>
                </a:solidFill>
                <a:effectLst/>
                <a:latin typeface="Arial" panose="020B0604020202020204" pitchFamily="34" charset="0"/>
              </a:rPr>
              <a:t>Note:</a:t>
            </a:r>
            <a:r>
              <a:rPr kumimoji="0" lang="en-US" altLang="en-US" b="0" i="0" u="none" strike="noStrike" cap="none" normalizeH="0" baseline="0" dirty="0">
                <a:ln>
                  <a:noFill/>
                </a:ln>
                <a:solidFill>
                  <a:schemeClr val="bg1"/>
                </a:solidFill>
                <a:effectLst/>
                <a:latin typeface="Arial" panose="020B0604020202020204" pitchFamily="34" charset="0"/>
              </a:rPr>
              <a:t> Adapted from the Revised Code, State of Ohio.  See Section 519.12 for more.</a:t>
            </a:r>
          </a:p>
        </p:txBody>
      </p:sp>
    </p:spTree>
    <p:extLst>
      <p:ext uri="{BB962C8B-B14F-4D97-AF65-F5344CB8AC3E}">
        <p14:creationId xmlns:p14="http://schemas.microsoft.com/office/powerpoint/2010/main" val="2011281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95BF5-95AE-41DA-9EC0-60D912B4302E}"/>
              </a:ext>
            </a:extLst>
          </p:cNvPr>
          <p:cNvSpPr>
            <a:spLocks noGrp="1"/>
          </p:cNvSpPr>
          <p:nvPr>
            <p:ph type="title"/>
          </p:nvPr>
        </p:nvSpPr>
        <p:spPr>
          <a:xfrm>
            <a:off x="5536734" y="609600"/>
            <a:ext cx="3737268" cy="1320800"/>
          </a:xfrm>
        </p:spPr>
        <p:txBody>
          <a:bodyPr>
            <a:normAutofit/>
          </a:bodyPr>
          <a:lstStyle/>
          <a:p>
            <a:r>
              <a:rPr lang="en-US"/>
              <a:t>Zoning</a:t>
            </a:r>
            <a:endParaRPr lang="en-US" dirty="0"/>
          </a:p>
        </p:txBody>
      </p:sp>
      <p:sp>
        <p:nvSpPr>
          <p:cNvPr id="3" name="Content Placeholder 2">
            <a:extLst>
              <a:ext uri="{FF2B5EF4-FFF2-40B4-BE49-F238E27FC236}">
                <a16:creationId xmlns:a16="http://schemas.microsoft.com/office/drawing/2014/main" id="{A356ED59-574D-4FED-9F9E-CDA4D2FE5BC6}"/>
              </a:ext>
            </a:extLst>
          </p:cNvPr>
          <p:cNvSpPr>
            <a:spLocks noGrp="1"/>
          </p:cNvSpPr>
          <p:nvPr>
            <p:ph idx="1"/>
          </p:nvPr>
        </p:nvSpPr>
        <p:spPr>
          <a:xfrm>
            <a:off x="5209563" y="2160589"/>
            <a:ext cx="4064439" cy="3880773"/>
          </a:xfrm>
        </p:spPr>
        <p:txBody>
          <a:bodyPr>
            <a:normAutofit/>
          </a:bodyPr>
          <a:lstStyle/>
          <a:p>
            <a:pPr>
              <a:lnSpc>
                <a:spcPct val="90000"/>
              </a:lnSpc>
            </a:pPr>
            <a:r>
              <a:rPr lang="en-US" sz="1700"/>
              <a:t>Zoning is the legislative method of regulating land use by a political subdivision (city, village, township, or county) into districts and the enactment of local regulations to control the buildings and uses within the districts.</a:t>
            </a:r>
          </a:p>
          <a:p>
            <a:pPr>
              <a:lnSpc>
                <a:spcPct val="90000"/>
              </a:lnSpc>
            </a:pPr>
            <a:r>
              <a:rPr lang="en-US" sz="1700"/>
              <a:t>The purpose of zoning is to regulate land use to minimize property disputes and that land development can proceed in an appropriate manner.</a:t>
            </a:r>
          </a:p>
          <a:p>
            <a:pPr lvl="1">
              <a:lnSpc>
                <a:spcPct val="90000"/>
              </a:lnSpc>
            </a:pPr>
            <a:r>
              <a:rPr lang="en-US" sz="1700"/>
              <a:t>Everybody wants zoning for their neighbor.</a:t>
            </a:r>
          </a:p>
        </p:txBody>
      </p:sp>
      <p:pic>
        <p:nvPicPr>
          <p:cNvPr id="5" name="Picture 4" descr="Houses in a subdivision">
            <a:extLst>
              <a:ext uri="{FF2B5EF4-FFF2-40B4-BE49-F238E27FC236}">
                <a16:creationId xmlns:a16="http://schemas.microsoft.com/office/drawing/2014/main" id="{B1FEB774-02A8-856D-159A-BE1F6BF952FB}"/>
              </a:ext>
            </a:extLst>
          </p:cNvPr>
          <p:cNvPicPr>
            <a:picLocks noChangeAspect="1"/>
          </p:cNvPicPr>
          <p:nvPr/>
        </p:nvPicPr>
        <p:blipFill>
          <a:blip r:embed="rId2"/>
          <a:srcRect l="29645" r="17845" b="-2"/>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3010532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2283AD-F7A8-E2C1-5147-002F2D96BCF6}"/>
              </a:ext>
            </a:extLst>
          </p:cNvPr>
          <p:cNvSpPr txBox="1"/>
          <p:nvPr/>
        </p:nvSpPr>
        <p:spPr>
          <a:xfrm>
            <a:off x="358232" y="1198045"/>
            <a:ext cx="1435586" cy="400110"/>
          </a:xfrm>
          <a:prstGeom prst="rect">
            <a:avLst/>
          </a:prstGeom>
          <a:noFill/>
        </p:spPr>
        <p:txBody>
          <a:bodyPr wrap="square" rtlCol="0">
            <a:spAutoFit/>
          </a:bodyPr>
          <a:lstStyle/>
          <a:p>
            <a:r>
              <a:rPr lang="en-US" sz="2000" b="1" u="sng" dirty="0">
                <a:solidFill>
                  <a:schemeClr val="accent1"/>
                </a:solidFill>
                <a:effectLst>
                  <a:outerShdw blurRad="38100" dist="38100" dir="2700000" algn="tl">
                    <a:srgbClr val="000000">
                      <a:alpha val="43137"/>
                    </a:srgbClr>
                  </a:outerShdw>
                </a:effectLst>
              </a:rPr>
              <a:t>Initiation</a:t>
            </a:r>
            <a:endParaRPr lang="en-US" b="1" u="sng" dirty="0">
              <a:solidFill>
                <a:schemeClr val="accent1"/>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10F6B0EF-D00D-53B8-1118-7366D7232939}"/>
              </a:ext>
            </a:extLst>
          </p:cNvPr>
          <p:cNvSpPr txBox="1"/>
          <p:nvPr/>
        </p:nvSpPr>
        <p:spPr>
          <a:xfrm>
            <a:off x="2321512" y="1230923"/>
            <a:ext cx="1266693" cy="861774"/>
          </a:xfrm>
          <a:prstGeom prst="rect">
            <a:avLst/>
          </a:prstGeom>
          <a:noFill/>
        </p:spPr>
        <p:txBody>
          <a:bodyPr wrap="none" rtlCol="0">
            <a:spAutoFit/>
          </a:bodyPr>
          <a:lstStyle/>
          <a:p>
            <a:r>
              <a:rPr lang="en-US" sz="1600" dirty="0"/>
              <a:t>Zoning</a:t>
            </a:r>
          </a:p>
          <a:p>
            <a:r>
              <a:rPr lang="en-US" sz="1600" dirty="0"/>
              <a:t>Commission</a:t>
            </a:r>
          </a:p>
          <a:p>
            <a:r>
              <a:rPr lang="en-US" dirty="0"/>
              <a:t>Processing</a:t>
            </a:r>
            <a:endParaRPr lang="en-US" sz="1600" dirty="0"/>
          </a:p>
        </p:txBody>
      </p:sp>
      <p:sp>
        <p:nvSpPr>
          <p:cNvPr id="5" name="TextBox 4">
            <a:extLst>
              <a:ext uri="{FF2B5EF4-FFF2-40B4-BE49-F238E27FC236}">
                <a16:creationId xmlns:a16="http://schemas.microsoft.com/office/drawing/2014/main" id="{395A0EE7-B374-E7C6-B63F-05E1413AC383}"/>
              </a:ext>
            </a:extLst>
          </p:cNvPr>
          <p:cNvSpPr txBox="1"/>
          <p:nvPr/>
        </p:nvSpPr>
        <p:spPr>
          <a:xfrm>
            <a:off x="5551485" y="1206733"/>
            <a:ext cx="1398140" cy="923330"/>
          </a:xfrm>
          <a:prstGeom prst="rect">
            <a:avLst/>
          </a:prstGeom>
          <a:noFill/>
        </p:spPr>
        <p:txBody>
          <a:bodyPr wrap="none" rtlCol="0">
            <a:spAutoFit/>
          </a:bodyPr>
          <a:lstStyle/>
          <a:p>
            <a:r>
              <a:rPr lang="en-US" dirty="0"/>
              <a:t>Zoning</a:t>
            </a:r>
          </a:p>
          <a:p>
            <a:r>
              <a:rPr lang="en-US" dirty="0"/>
              <a:t>Commission</a:t>
            </a:r>
          </a:p>
          <a:p>
            <a:r>
              <a:rPr lang="en-US" dirty="0"/>
              <a:t>Hearing</a:t>
            </a:r>
            <a:endParaRPr lang="en-US" sz="2000" dirty="0"/>
          </a:p>
        </p:txBody>
      </p:sp>
      <p:sp>
        <p:nvSpPr>
          <p:cNvPr id="6" name="TextBox 5">
            <a:extLst>
              <a:ext uri="{FF2B5EF4-FFF2-40B4-BE49-F238E27FC236}">
                <a16:creationId xmlns:a16="http://schemas.microsoft.com/office/drawing/2014/main" id="{8C39C850-2F5C-E1FC-FAC5-A0EF0E79AE8C}"/>
              </a:ext>
            </a:extLst>
          </p:cNvPr>
          <p:cNvSpPr txBox="1"/>
          <p:nvPr/>
        </p:nvSpPr>
        <p:spPr>
          <a:xfrm>
            <a:off x="7202057" y="1201681"/>
            <a:ext cx="1496329" cy="646331"/>
          </a:xfrm>
          <a:prstGeom prst="rect">
            <a:avLst/>
          </a:prstGeom>
          <a:noFill/>
        </p:spPr>
        <p:txBody>
          <a:bodyPr wrap="square" rtlCol="0">
            <a:spAutoFit/>
          </a:bodyPr>
          <a:lstStyle/>
          <a:p>
            <a:r>
              <a:rPr lang="en-US" dirty="0"/>
              <a:t>Trustee</a:t>
            </a:r>
          </a:p>
          <a:p>
            <a:r>
              <a:rPr lang="en-US" dirty="0"/>
              <a:t>Processing</a:t>
            </a:r>
          </a:p>
        </p:txBody>
      </p:sp>
      <p:sp>
        <p:nvSpPr>
          <p:cNvPr id="7" name="TextBox 6">
            <a:extLst>
              <a:ext uri="{FF2B5EF4-FFF2-40B4-BE49-F238E27FC236}">
                <a16:creationId xmlns:a16="http://schemas.microsoft.com/office/drawing/2014/main" id="{0966E37D-AD70-207E-0EB0-C5833F9E36AD}"/>
              </a:ext>
            </a:extLst>
          </p:cNvPr>
          <p:cNvSpPr txBox="1"/>
          <p:nvPr/>
        </p:nvSpPr>
        <p:spPr>
          <a:xfrm>
            <a:off x="8867636" y="1192812"/>
            <a:ext cx="1050288" cy="646331"/>
          </a:xfrm>
          <a:prstGeom prst="rect">
            <a:avLst/>
          </a:prstGeom>
          <a:noFill/>
        </p:spPr>
        <p:txBody>
          <a:bodyPr wrap="none" rtlCol="0">
            <a:spAutoFit/>
          </a:bodyPr>
          <a:lstStyle/>
          <a:p>
            <a:r>
              <a:rPr lang="en-US" dirty="0"/>
              <a:t>Trustee </a:t>
            </a:r>
          </a:p>
          <a:p>
            <a:r>
              <a:rPr lang="en-US" dirty="0"/>
              <a:t>Hearing </a:t>
            </a:r>
          </a:p>
        </p:txBody>
      </p:sp>
      <p:sp>
        <p:nvSpPr>
          <p:cNvPr id="8" name="TextBox 7">
            <a:extLst>
              <a:ext uri="{FF2B5EF4-FFF2-40B4-BE49-F238E27FC236}">
                <a16:creationId xmlns:a16="http://schemas.microsoft.com/office/drawing/2014/main" id="{7E3F824E-62DF-CAD0-EDCF-C20B829766FC}"/>
              </a:ext>
            </a:extLst>
          </p:cNvPr>
          <p:cNvSpPr txBox="1"/>
          <p:nvPr/>
        </p:nvSpPr>
        <p:spPr>
          <a:xfrm>
            <a:off x="10256424" y="1192812"/>
            <a:ext cx="1661352" cy="369332"/>
          </a:xfrm>
          <a:prstGeom prst="rect">
            <a:avLst/>
          </a:prstGeom>
          <a:noFill/>
        </p:spPr>
        <p:txBody>
          <a:bodyPr wrap="none" rtlCol="0">
            <a:spAutoFit/>
          </a:bodyPr>
          <a:lstStyle/>
          <a:p>
            <a:r>
              <a:rPr lang="en-US" dirty="0"/>
              <a:t>Trustee Action</a:t>
            </a:r>
          </a:p>
        </p:txBody>
      </p:sp>
      <p:sp>
        <p:nvSpPr>
          <p:cNvPr id="9" name="TextBox 8">
            <a:extLst>
              <a:ext uri="{FF2B5EF4-FFF2-40B4-BE49-F238E27FC236}">
                <a16:creationId xmlns:a16="http://schemas.microsoft.com/office/drawing/2014/main" id="{80C90C2C-8863-C220-1E1F-29490250761F}"/>
              </a:ext>
            </a:extLst>
          </p:cNvPr>
          <p:cNvSpPr txBox="1"/>
          <p:nvPr/>
        </p:nvSpPr>
        <p:spPr>
          <a:xfrm>
            <a:off x="243987" y="2736559"/>
            <a:ext cx="1621341"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Property owner/Lessee files application</a:t>
            </a:r>
          </a:p>
        </p:txBody>
      </p:sp>
      <p:sp>
        <p:nvSpPr>
          <p:cNvPr id="10" name="TextBox 9">
            <a:extLst>
              <a:ext uri="{FF2B5EF4-FFF2-40B4-BE49-F238E27FC236}">
                <a16:creationId xmlns:a16="http://schemas.microsoft.com/office/drawing/2014/main" id="{6C793472-3074-DCD9-6817-EE9F15653947}"/>
              </a:ext>
            </a:extLst>
          </p:cNvPr>
          <p:cNvSpPr txBox="1"/>
          <p:nvPr/>
        </p:nvSpPr>
        <p:spPr>
          <a:xfrm>
            <a:off x="243987" y="3704981"/>
            <a:ext cx="162134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Trustees pass resolution</a:t>
            </a:r>
          </a:p>
        </p:txBody>
      </p:sp>
      <p:sp>
        <p:nvSpPr>
          <p:cNvPr id="11" name="TextBox 10">
            <a:extLst>
              <a:ext uri="{FF2B5EF4-FFF2-40B4-BE49-F238E27FC236}">
                <a16:creationId xmlns:a16="http://schemas.microsoft.com/office/drawing/2014/main" id="{17DE358A-191C-0082-D09E-66FBB81089BD}"/>
              </a:ext>
            </a:extLst>
          </p:cNvPr>
          <p:cNvSpPr txBox="1"/>
          <p:nvPr/>
        </p:nvSpPr>
        <p:spPr>
          <a:xfrm>
            <a:off x="243987" y="4404836"/>
            <a:ext cx="162134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 motion</a:t>
            </a:r>
          </a:p>
        </p:txBody>
      </p:sp>
      <p:sp>
        <p:nvSpPr>
          <p:cNvPr id="14" name="Right Bracket 13">
            <a:extLst>
              <a:ext uri="{FF2B5EF4-FFF2-40B4-BE49-F238E27FC236}">
                <a16:creationId xmlns:a16="http://schemas.microsoft.com/office/drawing/2014/main" id="{532B56E6-AE6C-F755-4D22-3E32CAB81397}"/>
              </a:ext>
            </a:extLst>
          </p:cNvPr>
          <p:cNvSpPr/>
          <p:nvPr/>
        </p:nvSpPr>
        <p:spPr>
          <a:xfrm>
            <a:off x="1865327" y="2909316"/>
            <a:ext cx="106347" cy="2114550"/>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5" name="Arrow: Right 14">
            <a:extLst>
              <a:ext uri="{FF2B5EF4-FFF2-40B4-BE49-F238E27FC236}">
                <a16:creationId xmlns:a16="http://schemas.microsoft.com/office/drawing/2014/main" id="{348A618E-65CA-0CA5-5DC9-D36A7295B018}"/>
              </a:ext>
            </a:extLst>
          </p:cNvPr>
          <p:cNvSpPr/>
          <p:nvPr/>
        </p:nvSpPr>
        <p:spPr>
          <a:xfrm>
            <a:off x="2009774" y="3629025"/>
            <a:ext cx="39052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64A0588-622E-DBDB-FD44-C7118315DC83}"/>
              </a:ext>
            </a:extLst>
          </p:cNvPr>
          <p:cNvSpPr txBox="1"/>
          <p:nvPr/>
        </p:nvSpPr>
        <p:spPr>
          <a:xfrm>
            <a:off x="2438400" y="3450729"/>
            <a:ext cx="1154614"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Begins process</a:t>
            </a:r>
          </a:p>
        </p:txBody>
      </p:sp>
      <p:sp>
        <p:nvSpPr>
          <p:cNvPr id="17" name="Arrow: Right 16">
            <a:extLst>
              <a:ext uri="{FF2B5EF4-FFF2-40B4-BE49-F238E27FC236}">
                <a16:creationId xmlns:a16="http://schemas.microsoft.com/office/drawing/2014/main" id="{D101FA11-CA79-547E-7F26-6388C280A2BB}"/>
              </a:ext>
            </a:extLst>
          </p:cNvPr>
          <p:cNvSpPr/>
          <p:nvPr/>
        </p:nvSpPr>
        <p:spPr>
          <a:xfrm>
            <a:off x="3569428" y="3623141"/>
            <a:ext cx="434707"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E322769-2BB1-C549-68D9-7EAA94677B9C}"/>
              </a:ext>
            </a:extLst>
          </p:cNvPr>
          <p:cNvSpPr txBox="1"/>
          <p:nvPr/>
        </p:nvSpPr>
        <p:spPr>
          <a:xfrm>
            <a:off x="5551485" y="3496125"/>
            <a:ext cx="1116648"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Public hearing</a:t>
            </a:r>
          </a:p>
        </p:txBody>
      </p:sp>
      <p:sp>
        <p:nvSpPr>
          <p:cNvPr id="19" name="TextBox 18">
            <a:extLst>
              <a:ext uri="{FF2B5EF4-FFF2-40B4-BE49-F238E27FC236}">
                <a16:creationId xmlns:a16="http://schemas.microsoft.com/office/drawing/2014/main" id="{6C6587A9-FA5B-F2B7-950F-8F2C14D5FC97}"/>
              </a:ext>
            </a:extLst>
          </p:cNvPr>
          <p:cNvSpPr txBox="1"/>
          <p:nvPr/>
        </p:nvSpPr>
        <p:spPr>
          <a:xfrm>
            <a:off x="4228444" y="1201681"/>
            <a:ext cx="647934" cy="369332"/>
          </a:xfrm>
          <a:prstGeom prst="rect">
            <a:avLst/>
          </a:prstGeom>
          <a:noFill/>
        </p:spPr>
        <p:txBody>
          <a:bodyPr wrap="none" rtlCol="0">
            <a:spAutoFit/>
          </a:bodyPr>
          <a:lstStyle/>
          <a:p>
            <a:r>
              <a:rPr lang="en-US" sz="1600" dirty="0"/>
              <a:t> </a:t>
            </a:r>
            <a:r>
              <a:rPr lang="en-US" dirty="0"/>
              <a:t>RPC</a:t>
            </a:r>
            <a:endParaRPr lang="en-US" sz="1600" dirty="0"/>
          </a:p>
        </p:txBody>
      </p:sp>
      <p:sp>
        <p:nvSpPr>
          <p:cNvPr id="20" name="TextBox 19">
            <a:extLst>
              <a:ext uri="{FF2B5EF4-FFF2-40B4-BE49-F238E27FC236}">
                <a16:creationId xmlns:a16="http://schemas.microsoft.com/office/drawing/2014/main" id="{A53B025E-F25B-F95B-9674-8EBBDE56005F}"/>
              </a:ext>
            </a:extLst>
          </p:cNvPr>
          <p:cNvSpPr txBox="1"/>
          <p:nvPr/>
        </p:nvSpPr>
        <p:spPr>
          <a:xfrm>
            <a:off x="4039698" y="3419950"/>
            <a:ext cx="1154614"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a:t>RPC recommend approval, denial, or modification</a:t>
            </a:r>
          </a:p>
        </p:txBody>
      </p:sp>
      <p:sp>
        <p:nvSpPr>
          <p:cNvPr id="21" name="Arrow: Right 20">
            <a:extLst>
              <a:ext uri="{FF2B5EF4-FFF2-40B4-BE49-F238E27FC236}">
                <a16:creationId xmlns:a16="http://schemas.microsoft.com/office/drawing/2014/main" id="{F5E93063-8AE7-3AED-C16D-118A2B81F619}"/>
              </a:ext>
            </a:extLst>
          </p:cNvPr>
          <p:cNvSpPr/>
          <p:nvPr/>
        </p:nvSpPr>
        <p:spPr>
          <a:xfrm>
            <a:off x="5083186"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558EBEB3-3C7D-4FCD-3643-C7B9B7482689}"/>
              </a:ext>
            </a:extLst>
          </p:cNvPr>
          <p:cNvSpPr/>
          <p:nvPr/>
        </p:nvSpPr>
        <p:spPr>
          <a:xfrm>
            <a:off x="6658843"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5A2C288-F6DD-CEF5-D768-52522147D07A}"/>
              </a:ext>
            </a:extLst>
          </p:cNvPr>
          <p:cNvSpPr txBox="1"/>
          <p:nvPr/>
        </p:nvSpPr>
        <p:spPr>
          <a:xfrm>
            <a:off x="7135093" y="3496125"/>
            <a:ext cx="1059136" cy="830997"/>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a:t>Township </a:t>
            </a:r>
          </a:p>
          <a:p>
            <a:r>
              <a:rPr lang="en-US" sz="1600" dirty="0"/>
              <a:t>Trustee</a:t>
            </a:r>
          </a:p>
          <a:p>
            <a:r>
              <a:rPr lang="en-US" sz="1600" dirty="0"/>
              <a:t>process</a:t>
            </a:r>
          </a:p>
        </p:txBody>
      </p:sp>
      <p:sp>
        <p:nvSpPr>
          <p:cNvPr id="24" name="Arrow: Right 23">
            <a:extLst>
              <a:ext uri="{FF2B5EF4-FFF2-40B4-BE49-F238E27FC236}">
                <a16:creationId xmlns:a16="http://schemas.microsoft.com/office/drawing/2014/main" id="{DBA4FF00-CCEC-8ED3-EEAB-6CE84CAF66EC}"/>
              </a:ext>
            </a:extLst>
          </p:cNvPr>
          <p:cNvSpPr/>
          <p:nvPr/>
        </p:nvSpPr>
        <p:spPr>
          <a:xfrm>
            <a:off x="8067892"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88C2A7D-40FB-5E73-A7D9-73975B2E97BE}"/>
              </a:ext>
            </a:extLst>
          </p:cNvPr>
          <p:cNvSpPr txBox="1"/>
          <p:nvPr/>
        </p:nvSpPr>
        <p:spPr>
          <a:xfrm>
            <a:off x="8561733" y="3496125"/>
            <a:ext cx="1513919"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t>Township Trustee</a:t>
            </a:r>
          </a:p>
          <a:p>
            <a:r>
              <a:rPr lang="en-US" sz="1600" dirty="0"/>
              <a:t>Public hearing</a:t>
            </a:r>
          </a:p>
        </p:txBody>
      </p:sp>
      <p:sp>
        <p:nvSpPr>
          <p:cNvPr id="26" name="Arrow: Right 25">
            <a:extLst>
              <a:ext uri="{FF2B5EF4-FFF2-40B4-BE49-F238E27FC236}">
                <a16:creationId xmlns:a16="http://schemas.microsoft.com/office/drawing/2014/main" id="{D640502D-E438-C0FD-C39A-46249E11EB9C}"/>
              </a:ext>
            </a:extLst>
          </p:cNvPr>
          <p:cNvSpPr/>
          <p:nvPr/>
        </p:nvSpPr>
        <p:spPr>
          <a:xfrm>
            <a:off x="9855118"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118B6D28-B980-2E34-08E6-38BE6008F35E}"/>
              </a:ext>
            </a:extLst>
          </p:cNvPr>
          <p:cNvSpPr txBox="1"/>
          <p:nvPr/>
        </p:nvSpPr>
        <p:spPr>
          <a:xfrm>
            <a:off x="10372725" y="3512283"/>
            <a:ext cx="142875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Township Trustee</a:t>
            </a:r>
          </a:p>
          <a:p>
            <a:r>
              <a:rPr lang="en-US" dirty="0"/>
              <a:t>Decision</a:t>
            </a:r>
          </a:p>
        </p:txBody>
      </p:sp>
      <p:sp>
        <p:nvSpPr>
          <p:cNvPr id="2" name="TextBox 1">
            <a:extLst>
              <a:ext uri="{FF2B5EF4-FFF2-40B4-BE49-F238E27FC236}">
                <a16:creationId xmlns:a16="http://schemas.microsoft.com/office/drawing/2014/main" id="{4CC96337-9497-046E-AB26-FE11FF252F8D}"/>
              </a:ext>
            </a:extLst>
          </p:cNvPr>
          <p:cNvSpPr txBox="1"/>
          <p:nvPr/>
        </p:nvSpPr>
        <p:spPr>
          <a:xfrm>
            <a:off x="2205037" y="4511026"/>
            <a:ext cx="7464719" cy="2031325"/>
          </a:xfrm>
          <a:prstGeom prst="rect">
            <a:avLst/>
          </a:prstGeom>
          <a:noFill/>
        </p:spPr>
        <p:txBody>
          <a:bodyPr wrap="square" rtlCol="0">
            <a:spAutoFit/>
          </a:bodyPr>
          <a:lstStyle/>
          <a:p>
            <a:r>
              <a:rPr lang="en-US" dirty="0">
                <a:solidFill>
                  <a:schemeClr val="accent1"/>
                </a:solidFill>
              </a:rPr>
              <a:t>Initiation of an amendment may occur through any three methods:</a:t>
            </a:r>
          </a:p>
          <a:p>
            <a:pPr marL="457200" indent="-457200">
              <a:buFont typeface="+mj-lt"/>
              <a:buAutoNum type="arabicPeriod"/>
            </a:pPr>
            <a:r>
              <a:rPr lang="en-US" dirty="0">
                <a:solidFill>
                  <a:schemeClr val="accent1"/>
                </a:solidFill>
              </a:rPr>
              <a:t>By the motion of the zoning commission</a:t>
            </a:r>
          </a:p>
          <a:p>
            <a:pPr marL="457200" indent="-457200">
              <a:buFont typeface="+mj-lt"/>
              <a:buAutoNum type="arabicPeriod"/>
            </a:pPr>
            <a:r>
              <a:rPr lang="en-US" dirty="0">
                <a:solidFill>
                  <a:schemeClr val="accent1"/>
                </a:solidFill>
              </a:rPr>
              <a:t>By the passage of a resolution by the board of township trustees subsequently certified to the zoning commission </a:t>
            </a:r>
          </a:p>
          <a:p>
            <a:pPr marL="457200" indent="-457200">
              <a:buFont typeface="+mj-lt"/>
              <a:buAutoNum type="arabicPeriod"/>
            </a:pPr>
            <a:r>
              <a:rPr lang="en-US" dirty="0">
                <a:solidFill>
                  <a:schemeClr val="accent1"/>
                </a:solidFill>
              </a:rPr>
              <a:t>By filing with the commission of an application by one or more of the owners or lessees of property within the area proposed to be changed or affected by a proposed amendment</a:t>
            </a:r>
            <a:endParaRPr lang="en-US" dirty="0"/>
          </a:p>
        </p:txBody>
      </p:sp>
    </p:spTree>
    <p:extLst>
      <p:ext uri="{BB962C8B-B14F-4D97-AF65-F5344CB8AC3E}">
        <p14:creationId xmlns:p14="http://schemas.microsoft.com/office/powerpoint/2010/main" val="2975984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12834-4813-BBAA-922F-88BA136E722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A75A0EE-1ECC-B792-F682-F5C8FA7A5630}"/>
              </a:ext>
            </a:extLst>
          </p:cNvPr>
          <p:cNvSpPr txBox="1"/>
          <p:nvPr/>
        </p:nvSpPr>
        <p:spPr>
          <a:xfrm>
            <a:off x="429741" y="1201681"/>
            <a:ext cx="1435586" cy="400110"/>
          </a:xfrm>
          <a:prstGeom prst="rect">
            <a:avLst/>
          </a:prstGeom>
          <a:noFill/>
        </p:spPr>
        <p:txBody>
          <a:bodyPr wrap="square" rtlCol="0">
            <a:spAutoFit/>
          </a:bodyPr>
          <a:lstStyle/>
          <a:p>
            <a:r>
              <a:rPr lang="en-US" sz="2000" dirty="0"/>
              <a:t>Initiation</a:t>
            </a:r>
            <a:endParaRPr lang="en-US" dirty="0"/>
          </a:p>
        </p:txBody>
      </p:sp>
      <p:sp>
        <p:nvSpPr>
          <p:cNvPr id="4" name="TextBox 3">
            <a:extLst>
              <a:ext uri="{FF2B5EF4-FFF2-40B4-BE49-F238E27FC236}">
                <a16:creationId xmlns:a16="http://schemas.microsoft.com/office/drawing/2014/main" id="{938C915C-9025-8A83-86E8-2268BE7E5D36}"/>
              </a:ext>
            </a:extLst>
          </p:cNvPr>
          <p:cNvSpPr txBox="1"/>
          <p:nvPr/>
        </p:nvSpPr>
        <p:spPr>
          <a:xfrm>
            <a:off x="2321512" y="1230923"/>
            <a:ext cx="1601721" cy="1015663"/>
          </a:xfrm>
          <a:prstGeom prst="rect">
            <a:avLst/>
          </a:prstGeom>
          <a:noFill/>
        </p:spPr>
        <p:txBody>
          <a:bodyPr wrap="none" rtlCol="0">
            <a:spAutoFit/>
          </a:bodyPr>
          <a:lstStyle/>
          <a:p>
            <a:r>
              <a:rPr lang="en-US" sz="2000" b="1" u="sng" dirty="0">
                <a:solidFill>
                  <a:schemeClr val="accent1"/>
                </a:solidFill>
                <a:effectLst>
                  <a:outerShdw blurRad="38100" dist="38100" dir="2700000" algn="tl">
                    <a:srgbClr val="000000">
                      <a:alpha val="43137"/>
                    </a:srgbClr>
                  </a:outerShdw>
                </a:effectLst>
              </a:rPr>
              <a:t>Zoning</a:t>
            </a:r>
          </a:p>
          <a:p>
            <a:r>
              <a:rPr lang="en-US" sz="2000" b="1" u="sng" dirty="0">
                <a:solidFill>
                  <a:schemeClr val="accent1"/>
                </a:solidFill>
                <a:effectLst>
                  <a:outerShdw blurRad="38100" dist="38100" dir="2700000" algn="tl">
                    <a:srgbClr val="000000">
                      <a:alpha val="43137"/>
                    </a:srgbClr>
                  </a:outerShdw>
                </a:effectLst>
              </a:rPr>
              <a:t>Commission</a:t>
            </a:r>
          </a:p>
          <a:p>
            <a:r>
              <a:rPr lang="en-US" sz="2000" b="1" u="sng" dirty="0">
                <a:solidFill>
                  <a:schemeClr val="accent1"/>
                </a:solidFill>
                <a:effectLst>
                  <a:outerShdw blurRad="38100" dist="38100" dir="2700000" algn="tl">
                    <a:srgbClr val="000000">
                      <a:alpha val="43137"/>
                    </a:srgbClr>
                  </a:outerShdw>
                </a:effectLst>
              </a:rPr>
              <a:t>Processing</a:t>
            </a:r>
          </a:p>
        </p:txBody>
      </p:sp>
      <p:sp>
        <p:nvSpPr>
          <p:cNvPr id="5" name="TextBox 4">
            <a:extLst>
              <a:ext uri="{FF2B5EF4-FFF2-40B4-BE49-F238E27FC236}">
                <a16:creationId xmlns:a16="http://schemas.microsoft.com/office/drawing/2014/main" id="{B049CD13-2184-85E2-6A1B-860032FE42B6}"/>
              </a:ext>
            </a:extLst>
          </p:cNvPr>
          <p:cNvSpPr txBox="1"/>
          <p:nvPr/>
        </p:nvSpPr>
        <p:spPr>
          <a:xfrm>
            <a:off x="5551485" y="1206733"/>
            <a:ext cx="1398140" cy="923330"/>
          </a:xfrm>
          <a:prstGeom prst="rect">
            <a:avLst/>
          </a:prstGeom>
          <a:noFill/>
        </p:spPr>
        <p:txBody>
          <a:bodyPr wrap="none" rtlCol="0">
            <a:spAutoFit/>
          </a:bodyPr>
          <a:lstStyle/>
          <a:p>
            <a:r>
              <a:rPr lang="en-US" dirty="0"/>
              <a:t>Zoning</a:t>
            </a:r>
          </a:p>
          <a:p>
            <a:r>
              <a:rPr lang="en-US" dirty="0"/>
              <a:t>Commission</a:t>
            </a:r>
          </a:p>
          <a:p>
            <a:r>
              <a:rPr lang="en-US" dirty="0"/>
              <a:t>Hearing</a:t>
            </a:r>
            <a:endParaRPr lang="en-US" sz="2000" dirty="0"/>
          </a:p>
        </p:txBody>
      </p:sp>
      <p:sp>
        <p:nvSpPr>
          <p:cNvPr id="6" name="TextBox 5">
            <a:extLst>
              <a:ext uri="{FF2B5EF4-FFF2-40B4-BE49-F238E27FC236}">
                <a16:creationId xmlns:a16="http://schemas.microsoft.com/office/drawing/2014/main" id="{715D05E9-047E-E53F-1E25-49AEC02B0A5A}"/>
              </a:ext>
            </a:extLst>
          </p:cNvPr>
          <p:cNvSpPr txBox="1"/>
          <p:nvPr/>
        </p:nvSpPr>
        <p:spPr>
          <a:xfrm>
            <a:off x="7202057" y="1201681"/>
            <a:ext cx="1496329" cy="646331"/>
          </a:xfrm>
          <a:prstGeom prst="rect">
            <a:avLst/>
          </a:prstGeom>
          <a:noFill/>
        </p:spPr>
        <p:txBody>
          <a:bodyPr wrap="square" rtlCol="0">
            <a:spAutoFit/>
          </a:bodyPr>
          <a:lstStyle/>
          <a:p>
            <a:r>
              <a:rPr lang="en-US" dirty="0"/>
              <a:t>Trustee</a:t>
            </a:r>
          </a:p>
          <a:p>
            <a:r>
              <a:rPr lang="en-US" dirty="0"/>
              <a:t>Processing</a:t>
            </a:r>
          </a:p>
        </p:txBody>
      </p:sp>
      <p:sp>
        <p:nvSpPr>
          <p:cNvPr id="7" name="TextBox 6">
            <a:extLst>
              <a:ext uri="{FF2B5EF4-FFF2-40B4-BE49-F238E27FC236}">
                <a16:creationId xmlns:a16="http://schemas.microsoft.com/office/drawing/2014/main" id="{1AFCBCF8-6DB7-9899-8C74-9BBE90C3B5AF}"/>
              </a:ext>
            </a:extLst>
          </p:cNvPr>
          <p:cNvSpPr txBox="1"/>
          <p:nvPr/>
        </p:nvSpPr>
        <p:spPr>
          <a:xfrm>
            <a:off x="8867636" y="1192812"/>
            <a:ext cx="1050288" cy="646331"/>
          </a:xfrm>
          <a:prstGeom prst="rect">
            <a:avLst/>
          </a:prstGeom>
          <a:noFill/>
        </p:spPr>
        <p:txBody>
          <a:bodyPr wrap="none" rtlCol="0">
            <a:spAutoFit/>
          </a:bodyPr>
          <a:lstStyle/>
          <a:p>
            <a:r>
              <a:rPr lang="en-US" dirty="0"/>
              <a:t>Trustee </a:t>
            </a:r>
          </a:p>
          <a:p>
            <a:r>
              <a:rPr lang="en-US" dirty="0"/>
              <a:t>Hearing </a:t>
            </a:r>
          </a:p>
        </p:txBody>
      </p:sp>
      <p:sp>
        <p:nvSpPr>
          <p:cNvPr id="8" name="TextBox 7">
            <a:extLst>
              <a:ext uri="{FF2B5EF4-FFF2-40B4-BE49-F238E27FC236}">
                <a16:creationId xmlns:a16="http://schemas.microsoft.com/office/drawing/2014/main" id="{98093D48-B2BE-D392-3E6F-BD2150F76220}"/>
              </a:ext>
            </a:extLst>
          </p:cNvPr>
          <p:cNvSpPr txBox="1"/>
          <p:nvPr/>
        </p:nvSpPr>
        <p:spPr>
          <a:xfrm>
            <a:off x="10256424" y="1192812"/>
            <a:ext cx="1661352" cy="369332"/>
          </a:xfrm>
          <a:prstGeom prst="rect">
            <a:avLst/>
          </a:prstGeom>
          <a:noFill/>
        </p:spPr>
        <p:txBody>
          <a:bodyPr wrap="none" rtlCol="0">
            <a:spAutoFit/>
          </a:bodyPr>
          <a:lstStyle/>
          <a:p>
            <a:r>
              <a:rPr lang="en-US" dirty="0"/>
              <a:t>Trustee Action</a:t>
            </a:r>
          </a:p>
        </p:txBody>
      </p:sp>
      <p:sp>
        <p:nvSpPr>
          <p:cNvPr id="9" name="TextBox 8">
            <a:extLst>
              <a:ext uri="{FF2B5EF4-FFF2-40B4-BE49-F238E27FC236}">
                <a16:creationId xmlns:a16="http://schemas.microsoft.com/office/drawing/2014/main" id="{527FAA9E-8D18-434D-23AC-E4A0BE32348A}"/>
              </a:ext>
            </a:extLst>
          </p:cNvPr>
          <p:cNvSpPr txBox="1"/>
          <p:nvPr/>
        </p:nvSpPr>
        <p:spPr>
          <a:xfrm>
            <a:off x="243987" y="2736559"/>
            <a:ext cx="1621341"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Property owner/Lessee files application</a:t>
            </a:r>
          </a:p>
        </p:txBody>
      </p:sp>
      <p:sp>
        <p:nvSpPr>
          <p:cNvPr id="10" name="TextBox 9">
            <a:extLst>
              <a:ext uri="{FF2B5EF4-FFF2-40B4-BE49-F238E27FC236}">
                <a16:creationId xmlns:a16="http://schemas.microsoft.com/office/drawing/2014/main" id="{348D044B-CD89-39AB-7255-B931D99360CD}"/>
              </a:ext>
            </a:extLst>
          </p:cNvPr>
          <p:cNvSpPr txBox="1"/>
          <p:nvPr/>
        </p:nvSpPr>
        <p:spPr>
          <a:xfrm>
            <a:off x="243987" y="3704981"/>
            <a:ext cx="162134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Trustees pass resolution</a:t>
            </a:r>
          </a:p>
        </p:txBody>
      </p:sp>
      <p:sp>
        <p:nvSpPr>
          <p:cNvPr id="11" name="TextBox 10">
            <a:extLst>
              <a:ext uri="{FF2B5EF4-FFF2-40B4-BE49-F238E27FC236}">
                <a16:creationId xmlns:a16="http://schemas.microsoft.com/office/drawing/2014/main" id="{654CFDCD-FF79-06D9-DB11-D7C7C0D1CC7B}"/>
              </a:ext>
            </a:extLst>
          </p:cNvPr>
          <p:cNvSpPr txBox="1"/>
          <p:nvPr/>
        </p:nvSpPr>
        <p:spPr>
          <a:xfrm>
            <a:off x="243987" y="4404836"/>
            <a:ext cx="162134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 motion</a:t>
            </a:r>
          </a:p>
        </p:txBody>
      </p:sp>
      <p:sp>
        <p:nvSpPr>
          <p:cNvPr id="14" name="Right Bracket 13">
            <a:extLst>
              <a:ext uri="{FF2B5EF4-FFF2-40B4-BE49-F238E27FC236}">
                <a16:creationId xmlns:a16="http://schemas.microsoft.com/office/drawing/2014/main" id="{B7E6AB65-87E8-4CE2-E4E8-C82E413E5AF9}"/>
              </a:ext>
            </a:extLst>
          </p:cNvPr>
          <p:cNvSpPr/>
          <p:nvPr/>
        </p:nvSpPr>
        <p:spPr>
          <a:xfrm>
            <a:off x="1865327" y="2909316"/>
            <a:ext cx="106347" cy="2114550"/>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5" name="Arrow: Right 14">
            <a:extLst>
              <a:ext uri="{FF2B5EF4-FFF2-40B4-BE49-F238E27FC236}">
                <a16:creationId xmlns:a16="http://schemas.microsoft.com/office/drawing/2014/main" id="{7DADB024-0220-62E1-F772-48D41AC92FB9}"/>
              </a:ext>
            </a:extLst>
          </p:cNvPr>
          <p:cNvSpPr/>
          <p:nvPr/>
        </p:nvSpPr>
        <p:spPr>
          <a:xfrm>
            <a:off x="2009774" y="3629025"/>
            <a:ext cx="39052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CCF83E4-E193-0259-E470-D0233DA9131B}"/>
              </a:ext>
            </a:extLst>
          </p:cNvPr>
          <p:cNvSpPr txBox="1"/>
          <p:nvPr/>
        </p:nvSpPr>
        <p:spPr>
          <a:xfrm>
            <a:off x="2438400" y="3450729"/>
            <a:ext cx="1154614"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Begins process</a:t>
            </a:r>
          </a:p>
        </p:txBody>
      </p:sp>
      <p:sp>
        <p:nvSpPr>
          <p:cNvPr id="17" name="Arrow: Right 16">
            <a:extLst>
              <a:ext uri="{FF2B5EF4-FFF2-40B4-BE49-F238E27FC236}">
                <a16:creationId xmlns:a16="http://schemas.microsoft.com/office/drawing/2014/main" id="{228D7E57-F977-8DC8-D0AE-C1024084C7CB}"/>
              </a:ext>
            </a:extLst>
          </p:cNvPr>
          <p:cNvSpPr/>
          <p:nvPr/>
        </p:nvSpPr>
        <p:spPr>
          <a:xfrm>
            <a:off x="3569428" y="3623141"/>
            <a:ext cx="434707"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65FBCC0-3FA5-96C5-B792-BEFCA439B51B}"/>
              </a:ext>
            </a:extLst>
          </p:cNvPr>
          <p:cNvSpPr txBox="1"/>
          <p:nvPr/>
        </p:nvSpPr>
        <p:spPr>
          <a:xfrm>
            <a:off x="5551485" y="3496125"/>
            <a:ext cx="1116648"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Public hearing</a:t>
            </a:r>
          </a:p>
        </p:txBody>
      </p:sp>
      <p:sp>
        <p:nvSpPr>
          <p:cNvPr id="19" name="TextBox 18">
            <a:extLst>
              <a:ext uri="{FF2B5EF4-FFF2-40B4-BE49-F238E27FC236}">
                <a16:creationId xmlns:a16="http://schemas.microsoft.com/office/drawing/2014/main" id="{1ED33C75-89DD-7684-8FB6-8EA924A9A25E}"/>
              </a:ext>
            </a:extLst>
          </p:cNvPr>
          <p:cNvSpPr txBox="1"/>
          <p:nvPr/>
        </p:nvSpPr>
        <p:spPr>
          <a:xfrm>
            <a:off x="4228444" y="1201681"/>
            <a:ext cx="647934" cy="369332"/>
          </a:xfrm>
          <a:prstGeom prst="rect">
            <a:avLst/>
          </a:prstGeom>
          <a:noFill/>
        </p:spPr>
        <p:txBody>
          <a:bodyPr wrap="none" rtlCol="0">
            <a:spAutoFit/>
          </a:bodyPr>
          <a:lstStyle/>
          <a:p>
            <a:r>
              <a:rPr lang="en-US" sz="1600" dirty="0"/>
              <a:t> </a:t>
            </a:r>
            <a:r>
              <a:rPr lang="en-US" dirty="0"/>
              <a:t>RPC</a:t>
            </a:r>
            <a:endParaRPr lang="en-US" sz="1600" dirty="0"/>
          </a:p>
        </p:txBody>
      </p:sp>
      <p:sp>
        <p:nvSpPr>
          <p:cNvPr id="20" name="TextBox 19">
            <a:extLst>
              <a:ext uri="{FF2B5EF4-FFF2-40B4-BE49-F238E27FC236}">
                <a16:creationId xmlns:a16="http://schemas.microsoft.com/office/drawing/2014/main" id="{4303382D-9233-F089-04D5-89D3F2A42322}"/>
              </a:ext>
            </a:extLst>
          </p:cNvPr>
          <p:cNvSpPr txBox="1"/>
          <p:nvPr/>
        </p:nvSpPr>
        <p:spPr>
          <a:xfrm>
            <a:off x="4039698" y="3419950"/>
            <a:ext cx="1154614"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a:t>RPC recommend approval, denial, or modification</a:t>
            </a:r>
          </a:p>
        </p:txBody>
      </p:sp>
      <p:sp>
        <p:nvSpPr>
          <p:cNvPr id="21" name="Arrow: Right 20">
            <a:extLst>
              <a:ext uri="{FF2B5EF4-FFF2-40B4-BE49-F238E27FC236}">
                <a16:creationId xmlns:a16="http://schemas.microsoft.com/office/drawing/2014/main" id="{4552AA74-34A7-2CAC-91B9-CD3FF26C975C}"/>
              </a:ext>
            </a:extLst>
          </p:cNvPr>
          <p:cNvSpPr/>
          <p:nvPr/>
        </p:nvSpPr>
        <p:spPr>
          <a:xfrm>
            <a:off x="5083186"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D755BD7F-2EC2-D845-8B04-9BEB6BF02649}"/>
              </a:ext>
            </a:extLst>
          </p:cNvPr>
          <p:cNvSpPr/>
          <p:nvPr/>
        </p:nvSpPr>
        <p:spPr>
          <a:xfrm>
            <a:off x="6658843"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D3973F4-F28B-0271-952F-A6175FFB5747}"/>
              </a:ext>
            </a:extLst>
          </p:cNvPr>
          <p:cNvSpPr txBox="1"/>
          <p:nvPr/>
        </p:nvSpPr>
        <p:spPr>
          <a:xfrm>
            <a:off x="7135093" y="3496125"/>
            <a:ext cx="1059136" cy="830997"/>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a:t>Township </a:t>
            </a:r>
          </a:p>
          <a:p>
            <a:r>
              <a:rPr lang="en-US" sz="1600" dirty="0"/>
              <a:t>Trustee</a:t>
            </a:r>
          </a:p>
          <a:p>
            <a:r>
              <a:rPr lang="en-US" sz="1600" dirty="0"/>
              <a:t>process</a:t>
            </a:r>
          </a:p>
        </p:txBody>
      </p:sp>
      <p:sp>
        <p:nvSpPr>
          <p:cNvPr id="24" name="Arrow: Right 23">
            <a:extLst>
              <a:ext uri="{FF2B5EF4-FFF2-40B4-BE49-F238E27FC236}">
                <a16:creationId xmlns:a16="http://schemas.microsoft.com/office/drawing/2014/main" id="{0F4B5A53-2C20-320A-722B-32180BA831A9}"/>
              </a:ext>
            </a:extLst>
          </p:cNvPr>
          <p:cNvSpPr/>
          <p:nvPr/>
        </p:nvSpPr>
        <p:spPr>
          <a:xfrm>
            <a:off x="8067892"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D23AC91-251F-1245-6AE8-FE24D69BC040}"/>
              </a:ext>
            </a:extLst>
          </p:cNvPr>
          <p:cNvSpPr txBox="1"/>
          <p:nvPr/>
        </p:nvSpPr>
        <p:spPr>
          <a:xfrm>
            <a:off x="8561733" y="3496125"/>
            <a:ext cx="1513919"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t>Township Trustee</a:t>
            </a:r>
          </a:p>
          <a:p>
            <a:r>
              <a:rPr lang="en-US" sz="1600" dirty="0"/>
              <a:t>Public hearing</a:t>
            </a:r>
          </a:p>
        </p:txBody>
      </p:sp>
      <p:sp>
        <p:nvSpPr>
          <p:cNvPr id="26" name="Arrow: Right 25">
            <a:extLst>
              <a:ext uri="{FF2B5EF4-FFF2-40B4-BE49-F238E27FC236}">
                <a16:creationId xmlns:a16="http://schemas.microsoft.com/office/drawing/2014/main" id="{2FCF4826-13BA-C1DB-D158-7AD47D7DA421}"/>
              </a:ext>
            </a:extLst>
          </p:cNvPr>
          <p:cNvSpPr/>
          <p:nvPr/>
        </p:nvSpPr>
        <p:spPr>
          <a:xfrm>
            <a:off x="9855118"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7C4330BA-5DDA-2684-DC3C-ADD217DCEAAD}"/>
              </a:ext>
            </a:extLst>
          </p:cNvPr>
          <p:cNvSpPr txBox="1"/>
          <p:nvPr/>
        </p:nvSpPr>
        <p:spPr>
          <a:xfrm>
            <a:off x="10372725" y="3512283"/>
            <a:ext cx="142875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Township Trustee</a:t>
            </a:r>
          </a:p>
          <a:p>
            <a:r>
              <a:rPr lang="en-US" dirty="0"/>
              <a:t>Decision</a:t>
            </a:r>
          </a:p>
        </p:txBody>
      </p:sp>
      <p:sp>
        <p:nvSpPr>
          <p:cNvPr id="2" name="TextBox 1">
            <a:extLst>
              <a:ext uri="{FF2B5EF4-FFF2-40B4-BE49-F238E27FC236}">
                <a16:creationId xmlns:a16="http://schemas.microsoft.com/office/drawing/2014/main" id="{8B04F86A-8B65-9E7A-DBE6-4AD2CB44E678}"/>
              </a:ext>
            </a:extLst>
          </p:cNvPr>
          <p:cNvSpPr txBox="1"/>
          <p:nvPr/>
        </p:nvSpPr>
        <p:spPr>
          <a:xfrm>
            <a:off x="2009775" y="4742981"/>
            <a:ext cx="7608904" cy="2031325"/>
          </a:xfrm>
          <a:prstGeom prst="rect">
            <a:avLst/>
          </a:prstGeom>
          <a:noFill/>
        </p:spPr>
        <p:txBody>
          <a:bodyPr wrap="square" rtlCol="0">
            <a:spAutoFit/>
          </a:bodyPr>
          <a:lstStyle/>
          <a:p>
            <a:r>
              <a:rPr lang="en-US" dirty="0">
                <a:solidFill>
                  <a:schemeClr val="accent1"/>
                </a:solidFill>
              </a:rPr>
              <a:t>Zoning Commission must schedule a public hearing on the amendment not less than 20 days nor more than 40 days after the initiation of the amendment.</a:t>
            </a:r>
          </a:p>
          <a:p>
            <a:r>
              <a:rPr lang="en-US" dirty="0">
                <a:solidFill>
                  <a:schemeClr val="accent1"/>
                </a:solidFill>
              </a:rPr>
              <a:t>Zoning Commission must follow the </a:t>
            </a:r>
            <a:r>
              <a:rPr lang="en-US" b="1" u="sng" dirty="0">
                <a:solidFill>
                  <a:schemeClr val="accent1"/>
                </a:solidFill>
              </a:rPr>
              <a:t>Notice</a:t>
            </a:r>
            <a:r>
              <a:rPr lang="en-US" dirty="0">
                <a:solidFill>
                  <a:schemeClr val="accent1"/>
                </a:solidFill>
              </a:rPr>
              <a:t> procedures set forth in the statute</a:t>
            </a:r>
            <a:r>
              <a:rPr lang="en-US" dirty="0"/>
              <a:t>.</a:t>
            </a:r>
          </a:p>
          <a:p>
            <a:r>
              <a:rPr lang="en-US" dirty="0">
                <a:solidFill>
                  <a:schemeClr val="accent1"/>
                </a:solidFill>
              </a:rPr>
              <a:t>Within 5 days after the initiation of the amendment, Zoning Commission must submit a copy together with text and map to RPC.</a:t>
            </a:r>
          </a:p>
        </p:txBody>
      </p:sp>
    </p:spTree>
    <p:extLst>
      <p:ext uri="{BB962C8B-B14F-4D97-AF65-F5344CB8AC3E}">
        <p14:creationId xmlns:p14="http://schemas.microsoft.com/office/powerpoint/2010/main" val="956784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3D060-9125-5DF8-FEF1-5D59E878D40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5390EF3-C04F-EBCC-C9C0-BC69CCC236C7}"/>
              </a:ext>
            </a:extLst>
          </p:cNvPr>
          <p:cNvSpPr txBox="1"/>
          <p:nvPr/>
        </p:nvSpPr>
        <p:spPr>
          <a:xfrm>
            <a:off x="336864" y="1192812"/>
            <a:ext cx="1435586" cy="400110"/>
          </a:xfrm>
          <a:prstGeom prst="rect">
            <a:avLst/>
          </a:prstGeom>
          <a:noFill/>
        </p:spPr>
        <p:txBody>
          <a:bodyPr wrap="square" rtlCol="0">
            <a:spAutoFit/>
          </a:bodyPr>
          <a:lstStyle/>
          <a:p>
            <a:r>
              <a:rPr lang="en-US" sz="2000" b="1" u="sng" dirty="0">
                <a:effectLst>
                  <a:outerShdw blurRad="38100" dist="38100" dir="2700000" algn="tl">
                    <a:srgbClr val="000000">
                      <a:alpha val="43137"/>
                    </a:srgbClr>
                  </a:outerShdw>
                </a:effectLst>
              </a:rPr>
              <a:t>Initiation</a:t>
            </a:r>
            <a:endParaRPr lang="en-US" b="1" u="sng"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3241798E-EFF2-D559-E33A-C9E4A6443F64}"/>
              </a:ext>
            </a:extLst>
          </p:cNvPr>
          <p:cNvSpPr txBox="1"/>
          <p:nvPr/>
        </p:nvSpPr>
        <p:spPr>
          <a:xfrm>
            <a:off x="2321512" y="1230923"/>
            <a:ext cx="1266693" cy="861774"/>
          </a:xfrm>
          <a:prstGeom prst="rect">
            <a:avLst/>
          </a:prstGeom>
          <a:noFill/>
        </p:spPr>
        <p:txBody>
          <a:bodyPr wrap="none" rtlCol="0">
            <a:spAutoFit/>
          </a:bodyPr>
          <a:lstStyle/>
          <a:p>
            <a:r>
              <a:rPr lang="en-US" sz="1600" dirty="0"/>
              <a:t>Zoning</a:t>
            </a:r>
          </a:p>
          <a:p>
            <a:r>
              <a:rPr lang="en-US" sz="1600" dirty="0"/>
              <a:t>Commission</a:t>
            </a:r>
          </a:p>
          <a:p>
            <a:r>
              <a:rPr lang="en-US" dirty="0"/>
              <a:t>Processing</a:t>
            </a:r>
            <a:endParaRPr lang="en-US" sz="1600" dirty="0"/>
          </a:p>
        </p:txBody>
      </p:sp>
      <p:sp>
        <p:nvSpPr>
          <p:cNvPr id="5" name="TextBox 4">
            <a:extLst>
              <a:ext uri="{FF2B5EF4-FFF2-40B4-BE49-F238E27FC236}">
                <a16:creationId xmlns:a16="http://schemas.microsoft.com/office/drawing/2014/main" id="{197FEBB6-125E-0067-2B84-EE4579EFD95C}"/>
              </a:ext>
            </a:extLst>
          </p:cNvPr>
          <p:cNvSpPr txBox="1"/>
          <p:nvPr/>
        </p:nvSpPr>
        <p:spPr>
          <a:xfrm>
            <a:off x="5551485" y="1206733"/>
            <a:ext cx="1398140" cy="923330"/>
          </a:xfrm>
          <a:prstGeom prst="rect">
            <a:avLst/>
          </a:prstGeom>
          <a:noFill/>
        </p:spPr>
        <p:txBody>
          <a:bodyPr wrap="none" rtlCol="0">
            <a:spAutoFit/>
          </a:bodyPr>
          <a:lstStyle/>
          <a:p>
            <a:r>
              <a:rPr lang="en-US" dirty="0"/>
              <a:t>Zoning</a:t>
            </a:r>
          </a:p>
          <a:p>
            <a:r>
              <a:rPr lang="en-US" dirty="0"/>
              <a:t>Commission</a:t>
            </a:r>
          </a:p>
          <a:p>
            <a:r>
              <a:rPr lang="en-US" dirty="0"/>
              <a:t>Hearing</a:t>
            </a:r>
            <a:endParaRPr lang="en-US" sz="2000" dirty="0"/>
          </a:p>
        </p:txBody>
      </p:sp>
      <p:sp>
        <p:nvSpPr>
          <p:cNvPr id="6" name="TextBox 5">
            <a:extLst>
              <a:ext uri="{FF2B5EF4-FFF2-40B4-BE49-F238E27FC236}">
                <a16:creationId xmlns:a16="http://schemas.microsoft.com/office/drawing/2014/main" id="{42789088-6757-64AE-4247-A9BA368E4A66}"/>
              </a:ext>
            </a:extLst>
          </p:cNvPr>
          <p:cNvSpPr txBox="1"/>
          <p:nvPr/>
        </p:nvSpPr>
        <p:spPr>
          <a:xfrm>
            <a:off x="7202057" y="1201681"/>
            <a:ext cx="1496329" cy="646331"/>
          </a:xfrm>
          <a:prstGeom prst="rect">
            <a:avLst/>
          </a:prstGeom>
          <a:noFill/>
        </p:spPr>
        <p:txBody>
          <a:bodyPr wrap="square" rtlCol="0">
            <a:spAutoFit/>
          </a:bodyPr>
          <a:lstStyle/>
          <a:p>
            <a:r>
              <a:rPr lang="en-US" dirty="0"/>
              <a:t>Trustee</a:t>
            </a:r>
          </a:p>
          <a:p>
            <a:r>
              <a:rPr lang="en-US" dirty="0"/>
              <a:t>Processing</a:t>
            </a:r>
          </a:p>
        </p:txBody>
      </p:sp>
      <p:sp>
        <p:nvSpPr>
          <p:cNvPr id="7" name="TextBox 6">
            <a:extLst>
              <a:ext uri="{FF2B5EF4-FFF2-40B4-BE49-F238E27FC236}">
                <a16:creationId xmlns:a16="http://schemas.microsoft.com/office/drawing/2014/main" id="{DF46CF7E-BB83-7493-BC71-611CD7CA5F8F}"/>
              </a:ext>
            </a:extLst>
          </p:cNvPr>
          <p:cNvSpPr txBox="1"/>
          <p:nvPr/>
        </p:nvSpPr>
        <p:spPr>
          <a:xfrm>
            <a:off x="8867636" y="1192812"/>
            <a:ext cx="1050288" cy="646331"/>
          </a:xfrm>
          <a:prstGeom prst="rect">
            <a:avLst/>
          </a:prstGeom>
          <a:noFill/>
        </p:spPr>
        <p:txBody>
          <a:bodyPr wrap="none" rtlCol="0">
            <a:spAutoFit/>
          </a:bodyPr>
          <a:lstStyle/>
          <a:p>
            <a:r>
              <a:rPr lang="en-US" dirty="0"/>
              <a:t>Trustee </a:t>
            </a:r>
          </a:p>
          <a:p>
            <a:r>
              <a:rPr lang="en-US" dirty="0"/>
              <a:t>Hearing </a:t>
            </a:r>
          </a:p>
        </p:txBody>
      </p:sp>
      <p:sp>
        <p:nvSpPr>
          <p:cNvPr id="8" name="TextBox 7">
            <a:extLst>
              <a:ext uri="{FF2B5EF4-FFF2-40B4-BE49-F238E27FC236}">
                <a16:creationId xmlns:a16="http://schemas.microsoft.com/office/drawing/2014/main" id="{3FCC8E2F-96C8-85E3-53D4-598D3B07DAAE}"/>
              </a:ext>
            </a:extLst>
          </p:cNvPr>
          <p:cNvSpPr txBox="1"/>
          <p:nvPr/>
        </p:nvSpPr>
        <p:spPr>
          <a:xfrm>
            <a:off x="10256424" y="1192812"/>
            <a:ext cx="1661352" cy="369332"/>
          </a:xfrm>
          <a:prstGeom prst="rect">
            <a:avLst/>
          </a:prstGeom>
          <a:noFill/>
        </p:spPr>
        <p:txBody>
          <a:bodyPr wrap="none" rtlCol="0">
            <a:spAutoFit/>
          </a:bodyPr>
          <a:lstStyle/>
          <a:p>
            <a:r>
              <a:rPr lang="en-US" dirty="0"/>
              <a:t>Trustee Action</a:t>
            </a:r>
          </a:p>
        </p:txBody>
      </p:sp>
      <p:sp>
        <p:nvSpPr>
          <p:cNvPr id="9" name="TextBox 8">
            <a:extLst>
              <a:ext uri="{FF2B5EF4-FFF2-40B4-BE49-F238E27FC236}">
                <a16:creationId xmlns:a16="http://schemas.microsoft.com/office/drawing/2014/main" id="{8B5107C2-4B5F-966E-5106-C8E3D8B85FC5}"/>
              </a:ext>
            </a:extLst>
          </p:cNvPr>
          <p:cNvSpPr txBox="1"/>
          <p:nvPr/>
        </p:nvSpPr>
        <p:spPr>
          <a:xfrm>
            <a:off x="243987" y="2736559"/>
            <a:ext cx="1621341"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Property owner/Lessee files application</a:t>
            </a:r>
          </a:p>
        </p:txBody>
      </p:sp>
      <p:sp>
        <p:nvSpPr>
          <p:cNvPr id="10" name="TextBox 9">
            <a:extLst>
              <a:ext uri="{FF2B5EF4-FFF2-40B4-BE49-F238E27FC236}">
                <a16:creationId xmlns:a16="http://schemas.microsoft.com/office/drawing/2014/main" id="{7BBBE04C-7212-CF8B-70B3-1A0919A9EE04}"/>
              </a:ext>
            </a:extLst>
          </p:cNvPr>
          <p:cNvSpPr txBox="1"/>
          <p:nvPr/>
        </p:nvSpPr>
        <p:spPr>
          <a:xfrm>
            <a:off x="243987" y="3704981"/>
            <a:ext cx="162134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Trustees pass resolution</a:t>
            </a:r>
          </a:p>
        </p:txBody>
      </p:sp>
      <p:sp>
        <p:nvSpPr>
          <p:cNvPr id="11" name="TextBox 10">
            <a:extLst>
              <a:ext uri="{FF2B5EF4-FFF2-40B4-BE49-F238E27FC236}">
                <a16:creationId xmlns:a16="http://schemas.microsoft.com/office/drawing/2014/main" id="{1E521EB1-BB69-3D59-0400-5CF3219FB2D8}"/>
              </a:ext>
            </a:extLst>
          </p:cNvPr>
          <p:cNvSpPr txBox="1"/>
          <p:nvPr/>
        </p:nvSpPr>
        <p:spPr>
          <a:xfrm>
            <a:off x="243987" y="4404836"/>
            <a:ext cx="162134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 motion</a:t>
            </a:r>
          </a:p>
        </p:txBody>
      </p:sp>
      <p:sp>
        <p:nvSpPr>
          <p:cNvPr id="14" name="Right Bracket 13">
            <a:extLst>
              <a:ext uri="{FF2B5EF4-FFF2-40B4-BE49-F238E27FC236}">
                <a16:creationId xmlns:a16="http://schemas.microsoft.com/office/drawing/2014/main" id="{3A95A84E-D590-CC43-F07B-54F5217F8BAF}"/>
              </a:ext>
            </a:extLst>
          </p:cNvPr>
          <p:cNvSpPr/>
          <p:nvPr/>
        </p:nvSpPr>
        <p:spPr>
          <a:xfrm>
            <a:off x="1865327" y="2909316"/>
            <a:ext cx="106347" cy="2114550"/>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5" name="Arrow: Right 14">
            <a:extLst>
              <a:ext uri="{FF2B5EF4-FFF2-40B4-BE49-F238E27FC236}">
                <a16:creationId xmlns:a16="http://schemas.microsoft.com/office/drawing/2014/main" id="{4CCC4AF6-D993-04C9-953B-29C66D0FC955}"/>
              </a:ext>
            </a:extLst>
          </p:cNvPr>
          <p:cNvSpPr/>
          <p:nvPr/>
        </p:nvSpPr>
        <p:spPr>
          <a:xfrm>
            <a:off x="2009774" y="3629025"/>
            <a:ext cx="39052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A179335-5E98-3B34-D48E-8FE591F7606E}"/>
              </a:ext>
            </a:extLst>
          </p:cNvPr>
          <p:cNvSpPr txBox="1"/>
          <p:nvPr/>
        </p:nvSpPr>
        <p:spPr>
          <a:xfrm>
            <a:off x="2438400" y="3450729"/>
            <a:ext cx="1154614"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Begins process</a:t>
            </a:r>
          </a:p>
        </p:txBody>
      </p:sp>
      <p:sp>
        <p:nvSpPr>
          <p:cNvPr id="17" name="Arrow: Right 16">
            <a:extLst>
              <a:ext uri="{FF2B5EF4-FFF2-40B4-BE49-F238E27FC236}">
                <a16:creationId xmlns:a16="http://schemas.microsoft.com/office/drawing/2014/main" id="{A4D85FF2-4202-54DB-C7D9-13DCD59E68C6}"/>
              </a:ext>
            </a:extLst>
          </p:cNvPr>
          <p:cNvSpPr/>
          <p:nvPr/>
        </p:nvSpPr>
        <p:spPr>
          <a:xfrm>
            <a:off x="3569428" y="3623141"/>
            <a:ext cx="434707"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C213231-C732-FC61-9B2B-62CEF72EFB1A}"/>
              </a:ext>
            </a:extLst>
          </p:cNvPr>
          <p:cNvSpPr txBox="1"/>
          <p:nvPr/>
        </p:nvSpPr>
        <p:spPr>
          <a:xfrm>
            <a:off x="5551485" y="3496125"/>
            <a:ext cx="1116648"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Public hearing</a:t>
            </a:r>
          </a:p>
        </p:txBody>
      </p:sp>
      <p:sp>
        <p:nvSpPr>
          <p:cNvPr id="19" name="TextBox 18">
            <a:extLst>
              <a:ext uri="{FF2B5EF4-FFF2-40B4-BE49-F238E27FC236}">
                <a16:creationId xmlns:a16="http://schemas.microsoft.com/office/drawing/2014/main" id="{C04F267C-3799-5349-0C1C-075091389473}"/>
              </a:ext>
            </a:extLst>
          </p:cNvPr>
          <p:cNvSpPr txBox="1"/>
          <p:nvPr/>
        </p:nvSpPr>
        <p:spPr>
          <a:xfrm>
            <a:off x="4228444" y="1201681"/>
            <a:ext cx="712054" cy="400110"/>
          </a:xfrm>
          <a:prstGeom prst="rect">
            <a:avLst/>
          </a:prstGeom>
          <a:noFill/>
        </p:spPr>
        <p:txBody>
          <a:bodyPr wrap="none" rtlCol="0">
            <a:spAutoFit/>
          </a:bodyPr>
          <a:lstStyle/>
          <a:p>
            <a:r>
              <a:rPr lang="en-US" sz="1600" dirty="0"/>
              <a:t> </a:t>
            </a:r>
            <a:r>
              <a:rPr lang="en-US" sz="2000" b="1" u="sng" dirty="0">
                <a:solidFill>
                  <a:schemeClr val="accent1"/>
                </a:solidFill>
                <a:effectLst>
                  <a:outerShdw blurRad="38100" dist="38100" dir="2700000" algn="tl">
                    <a:srgbClr val="000000">
                      <a:alpha val="43137"/>
                    </a:srgbClr>
                  </a:outerShdw>
                </a:effectLst>
              </a:rPr>
              <a:t>RPC</a:t>
            </a:r>
            <a:endParaRPr lang="en-US" sz="1600" b="1" u="sng" dirty="0">
              <a:solidFill>
                <a:schemeClr val="accent1"/>
              </a:solidFill>
              <a:effectLst>
                <a:outerShdw blurRad="38100" dist="38100" dir="2700000" algn="tl">
                  <a:srgbClr val="000000">
                    <a:alpha val="43137"/>
                  </a:srgbClr>
                </a:outerShdw>
              </a:effectLst>
            </a:endParaRPr>
          </a:p>
        </p:txBody>
      </p:sp>
      <p:sp>
        <p:nvSpPr>
          <p:cNvPr id="20" name="TextBox 19">
            <a:extLst>
              <a:ext uri="{FF2B5EF4-FFF2-40B4-BE49-F238E27FC236}">
                <a16:creationId xmlns:a16="http://schemas.microsoft.com/office/drawing/2014/main" id="{94D89A54-853C-CE87-8C97-BF767CF0E7EE}"/>
              </a:ext>
            </a:extLst>
          </p:cNvPr>
          <p:cNvSpPr txBox="1"/>
          <p:nvPr/>
        </p:nvSpPr>
        <p:spPr>
          <a:xfrm>
            <a:off x="4039698" y="3419950"/>
            <a:ext cx="1154614"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a:t>RPC recommend approval, denial, or modification</a:t>
            </a:r>
          </a:p>
        </p:txBody>
      </p:sp>
      <p:sp>
        <p:nvSpPr>
          <p:cNvPr id="21" name="Arrow: Right 20">
            <a:extLst>
              <a:ext uri="{FF2B5EF4-FFF2-40B4-BE49-F238E27FC236}">
                <a16:creationId xmlns:a16="http://schemas.microsoft.com/office/drawing/2014/main" id="{80228D78-6D40-970B-3106-2BF49F211DCE}"/>
              </a:ext>
            </a:extLst>
          </p:cNvPr>
          <p:cNvSpPr/>
          <p:nvPr/>
        </p:nvSpPr>
        <p:spPr>
          <a:xfrm>
            <a:off x="5083186"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97AED008-2230-52EA-823C-185FABB26016}"/>
              </a:ext>
            </a:extLst>
          </p:cNvPr>
          <p:cNvSpPr/>
          <p:nvPr/>
        </p:nvSpPr>
        <p:spPr>
          <a:xfrm>
            <a:off x="6658843"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2F60AF9-E565-AF05-8D25-FB208B14AB01}"/>
              </a:ext>
            </a:extLst>
          </p:cNvPr>
          <p:cNvSpPr txBox="1"/>
          <p:nvPr/>
        </p:nvSpPr>
        <p:spPr>
          <a:xfrm>
            <a:off x="7135093" y="3496125"/>
            <a:ext cx="1059136" cy="830997"/>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a:t>Township </a:t>
            </a:r>
          </a:p>
          <a:p>
            <a:r>
              <a:rPr lang="en-US" sz="1600" dirty="0"/>
              <a:t>Trustee</a:t>
            </a:r>
          </a:p>
          <a:p>
            <a:r>
              <a:rPr lang="en-US" sz="1600" dirty="0"/>
              <a:t>process</a:t>
            </a:r>
          </a:p>
        </p:txBody>
      </p:sp>
      <p:sp>
        <p:nvSpPr>
          <p:cNvPr id="24" name="Arrow: Right 23">
            <a:extLst>
              <a:ext uri="{FF2B5EF4-FFF2-40B4-BE49-F238E27FC236}">
                <a16:creationId xmlns:a16="http://schemas.microsoft.com/office/drawing/2014/main" id="{91B23183-C44F-E034-9A2B-C2E8B9B6DF4E}"/>
              </a:ext>
            </a:extLst>
          </p:cNvPr>
          <p:cNvSpPr/>
          <p:nvPr/>
        </p:nvSpPr>
        <p:spPr>
          <a:xfrm>
            <a:off x="8067892"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D314E32-8946-6437-2994-DF3633206855}"/>
              </a:ext>
            </a:extLst>
          </p:cNvPr>
          <p:cNvSpPr txBox="1"/>
          <p:nvPr/>
        </p:nvSpPr>
        <p:spPr>
          <a:xfrm>
            <a:off x="8561733" y="3496125"/>
            <a:ext cx="1513919"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t>Township Trustee</a:t>
            </a:r>
          </a:p>
          <a:p>
            <a:r>
              <a:rPr lang="en-US" sz="1600" dirty="0"/>
              <a:t>Public hearing</a:t>
            </a:r>
          </a:p>
        </p:txBody>
      </p:sp>
      <p:sp>
        <p:nvSpPr>
          <p:cNvPr id="26" name="Arrow: Right 25">
            <a:extLst>
              <a:ext uri="{FF2B5EF4-FFF2-40B4-BE49-F238E27FC236}">
                <a16:creationId xmlns:a16="http://schemas.microsoft.com/office/drawing/2014/main" id="{B1E1DDDF-715A-5233-7435-B3B576A169DA}"/>
              </a:ext>
            </a:extLst>
          </p:cNvPr>
          <p:cNvSpPr/>
          <p:nvPr/>
        </p:nvSpPr>
        <p:spPr>
          <a:xfrm>
            <a:off x="9855118"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5E490F0C-67DE-DA95-C061-05C5BE75726E}"/>
              </a:ext>
            </a:extLst>
          </p:cNvPr>
          <p:cNvSpPr txBox="1"/>
          <p:nvPr/>
        </p:nvSpPr>
        <p:spPr>
          <a:xfrm>
            <a:off x="10372725" y="3512283"/>
            <a:ext cx="142875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Township Trustee</a:t>
            </a:r>
          </a:p>
          <a:p>
            <a:r>
              <a:rPr lang="en-US" dirty="0"/>
              <a:t>Decision</a:t>
            </a:r>
          </a:p>
        </p:txBody>
      </p:sp>
      <p:sp>
        <p:nvSpPr>
          <p:cNvPr id="2" name="TextBox 1">
            <a:extLst>
              <a:ext uri="{FF2B5EF4-FFF2-40B4-BE49-F238E27FC236}">
                <a16:creationId xmlns:a16="http://schemas.microsoft.com/office/drawing/2014/main" id="{1F6D54AF-9816-8D1B-41E9-3583699EF6EE}"/>
              </a:ext>
            </a:extLst>
          </p:cNvPr>
          <p:cNvSpPr txBox="1"/>
          <p:nvPr/>
        </p:nvSpPr>
        <p:spPr>
          <a:xfrm>
            <a:off x="2056906" y="4562629"/>
            <a:ext cx="8078188" cy="923330"/>
          </a:xfrm>
          <a:prstGeom prst="rect">
            <a:avLst/>
          </a:prstGeom>
          <a:noFill/>
        </p:spPr>
        <p:txBody>
          <a:bodyPr wrap="square" rtlCol="0">
            <a:spAutoFit/>
          </a:bodyPr>
          <a:lstStyle/>
          <a:p>
            <a:r>
              <a:rPr lang="en-US" dirty="0">
                <a:solidFill>
                  <a:schemeClr val="accent1"/>
                </a:solidFill>
              </a:rPr>
              <a:t>RPC reviews the proposed amendment.</a:t>
            </a:r>
          </a:p>
          <a:p>
            <a:r>
              <a:rPr lang="en-US" dirty="0">
                <a:solidFill>
                  <a:schemeClr val="accent1"/>
                </a:solidFill>
              </a:rPr>
              <a:t>RPC transmits recommendation of approval, denial, or approval of some modification of the proposed amendment to the zoning commission.</a:t>
            </a:r>
          </a:p>
        </p:txBody>
      </p:sp>
    </p:spTree>
    <p:extLst>
      <p:ext uri="{BB962C8B-B14F-4D97-AF65-F5344CB8AC3E}">
        <p14:creationId xmlns:p14="http://schemas.microsoft.com/office/powerpoint/2010/main" val="1844824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94CB8-6887-F221-8471-077BEBCAF19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88B52EC-E8E1-94C7-634D-4F7D6C1868E2}"/>
              </a:ext>
            </a:extLst>
          </p:cNvPr>
          <p:cNvSpPr txBox="1"/>
          <p:nvPr/>
        </p:nvSpPr>
        <p:spPr>
          <a:xfrm>
            <a:off x="336864" y="1192812"/>
            <a:ext cx="1435586" cy="400110"/>
          </a:xfrm>
          <a:prstGeom prst="rect">
            <a:avLst/>
          </a:prstGeom>
          <a:noFill/>
        </p:spPr>
        <p:txBody>
          <a:bodyPr wrap="square" rtlCol="0">
            <a:spAutoFit/>
          </a:bodyPr>
          <a:lstStyle/>
          <a:p>
            <a:r>
              <a:rPr lang="en-US" sz="2000" b="1" u="sng" dirty="0">
                <a:effectLst>
                  <a:outerShdw blurRad="38100" dist="38100" dir="2700000" algn="tl">
                    <a:srgbClr val="000000">
                      <a:alpha val="43137"/>
                    </a:srgbClr>
                  </a:outerShdw>
                </a:effectLst>
              </a:rPr>
              <a:t>Initiation</a:t>
            </a:r>
            <a:endParaRPr lang="en-US" b="1" u="sng"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52211A3A-5849-03CC-119C-641A0D0F24E2}"/>
              </a:ext>
            </a:extLst>
          </p:cNvPr>
          <p:cNvSpPr txBox="1"/>
          <p:nvPr/>
        </p:nvSpPr>
        <p:spPr>
          <a:xfrm>
            <a:off x="2321512" y="1230923"/>
            <a:ext cx="1266693" cy="861774"/>
          </a:xfrm>
          <a:prstGeom prst="rect">
            <a:avLst/>
          </a:prstGeom>
          <a:noFill/>
        </p:spPr>
        <p:txBody>
          <a:bodyPr wrap="none" rtlCol="0">
            <a:spAutoFit/>
          </a:bodyPr>
          <a:lstStyle/>
          <a:p>
            <a:r>
              <a:rPr lang="en-US" sz="1600" dirty="0"/>
              <a:t>Zoning</a:t>
            </a:r>
          </a:p>
          <a:p>
            <a:r>
              <a:rPr lang="en-US" sz="1600" dirty="0"/>
              <a:t>Commission</a:t>
            </a:r>
          </a:p>
          <a:p>
            <a:r>
              <a:rPr lang="en-US" dirty="0"/>
              <a:t>Processing</a:t>
            </a:r>
            <a:endParaRPr lang="en-US" sz="1600" dirty="0"/>
          </a:p>
        </p:txBody>
      </p:sp>
      <p:sp>
        <p:nvSpPr>
          <p:cNvPr id="5" name="TextBox 4">
            <a:extLst>
              <a:ext uri="{FF2B5EF4-FFF2-40B4-BE49-F238E27FC236}">
                <a16:creationId xmlns:a16="http://schemas.microsoft.com/office/drawing/2014/main" id="{0930674F-E057-C7D1-D2CA-781A8138252B}"/>
              </a:ext>
            </a:extLst>
          </p:cNvPr>
          <p:cNvSpPr txBox="1"/>
          <p:nvPr/>
        </p:nvSpPr>
        <p:spPr>
          <a:xfrm>
            <a:off x="5551485" y="1206733"/>
            <a:ext cx="1601721" cy="1015663"/>
          </a:xfrm>
          <a:prstGeom prst="rect">
            <a:avLst/>
          </a:prstGeom>
          <a:noFill/>
        </p:spPr>
        <p:txBody>
          <a:bodyPr wrap="none" rtlCol="0">
            <a:spAutoFit/>
          </a:bodyPr>
          <a:lstStyle/>
          <a:p>
            <a:r>
              <a:rPr lang="en-US" sz="2000" b="1" u="sng" dirty="0">
                <a:solidFill>
                  <a:schemeClr val="accent1"/>
                </a:solidFill>
                <a:effectLst>
                  <a:outerShdw blurRad="38100" dist="38100" dir="2700000" algn="tl">
                    <a:srgbClr val="000000">
                      <a:alpha val="43137"/>
                    </a:srgbClr>
                  </a:outerShdw>
                </a:effectLst>
              </a:rPr>
              <a:t>Zoning</a:t>
            </a:r>
          </a:p>
          <a:p>
            <a:r>
              <a:rPr lang="en-US" sz="2000" b="1" u="sng" dirty="0">
                <a:solidFill>
                  <a:schemeClr val="accent1"/>
                </a:solidFill>
                <a:effectLst>
                  <a:outerShdw blurRad="38100" dist="38100" dir="2700000" algn="tl">
                    <a:srgbClr val="000000">
                      <a:alpha val="43137"/>
                    </a:srgbClr>
                  </a:outerShdw>
                </a:effectLst>
              </a:rPr>
              <a:t>Commission</a:t>
            </a:r>
          </a:p>
          <a:p>
            <a:r>
              <a:rPr lang="en-US" sz="2000" b="1" u="sng" dirty="0">
                <a:solidFill>
                  <a:schemeClr val="accent1"/>
                </a:solidFill>
                <a:effectLst>
                  <a:outerShdw blurRad="38100" dist="38100" dir="2700000" algn="tl">
                    <a:srgbClr val="000000">
                      <a:alpha val="43137"/>
                    </a:srgbClr>
                  </a:outerShdw>
                </a:effectLst>
              </a:rPr>
              <a:t>Hearing</a:t>
            </a:r>
            <a:endParaRPr lang="en-US" sz="2400" b="1" u="sng" dirty="0">
              <a:solidFill>
                <a:schemeClr val="accent1"/>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6D3420FE-0865-8508-A3FF-C2D74A91157E}"/>
              </a:ext>
            </a:extLst>
          </p:cNvPr>
          <p:cNvSpPr txBox="1"/>
          <p:nvPr/>
        </p:nvSpPr>
        <p:spPr>
          <a:xfrm>
            <a:off x="7202057" y="1201681"/>
            <a:ext cx="1496329" cy="646331"/>
          </a:xfrm>
          <a:prstGeom prst="rect">
            <a:avLst/>
          </a:prstGeom>
          <a:noFill/>
        </p:spPr>
        <p:txBody>
          <a:bodyPr wrap="square" rtlCol="0">
            <a:spAutoFit/>
          </a:bodyPr>
          <a:lstStyle/>
          <a:p>
            <a:r>
              <a:rPr lang="en-US" dirty="0"/>
              <a:t>Trustee</a:t>
            </a:r>
          </a:p>
          <a:p>
            <a:r>
              <a:rPr lang="en-US" dirty="0"/>
              <a:t>Processing</a:t>
            </a:r>
          </a:p>
        </p:txBody>
      </p:sp>
      <p:sp>
        <p:nvSpPr>
          <p:cNvPr id="7" name="TextBox 6">
            <a:extLst>
              <a:ext uri="{FF2B5EF4-FFF2-40B4-BE49-F238E27FC236}">
                <a16:creationId xmlns:a16="http://schemas.microsoft.com/office/drawing/2014/main" id="{110323D4-D898-FEC9-17C7-D031065BD879}"/>
              </a:ext>
            </a:extLst>
          </p:cNvPr>
          <p:cNvSpPr txBox="1"/>
          <p:nvPr/>
        </p:nvSpPr>
        <p:spPr>
          <a:xfrm>
            <a:off x="8867636" y="1192812"/>
            <a:ext cx="1050288" cy="646331"/>
          </a:xfrm>
          <a:prstGeom prst="rect">
            <a:avLst/>
          </a:prstGeom>
          <a:noFill/>
        </p:spPr>
        <p:txBody>
          <a:bodyPr wrap="none" rtlCol="0">
            <a:spAutoFit/>
          </a:bodyPr>
          <a:lstStyle/>
          <a:p>
            <a:r>
              <a:rPr lang="en-US" dirty="0"/>
              <a:t>Trustee </a:t>
            </a:r>
          </a:p>
          <a:p>
            <a:r>
              <a:rPr lang="en-US" dirty="0"/>
              <a:t>Hearing </a:t>
            </a:r>
          </a:p>
        </p:txBody>
      </p:sp>
      <p:sp>
        <p:nvSpPr>
          <p:cNvPr id="8" name="TextBox 7">
            <a:extLst>
              <a:ext uri="{FF2B5EF4-FFF2-40B4-BE49-F238E27FC236}">
                <a16:creationId xmlns:a16="http://schemas.microsoft.com/office/drawing/2014/main" id="{C8D136AA-4927-24F2-F33A-DCADF926F015}"/>
              </a:ext>
            </a:extLst>
          </p:cNvPr>
          <p:cNvSpPr txBox="1"/>
          <p:nvPr/>
        </p:nvSpPr>
        <p:spPr>
          <a:xfrm>
            <a:off x="10256424" y="1192812"/>
            <a:ext cx="1661352" cy="369332"/>
          </a:xfrm>
          <a:prstGeom prst="rect">
            <a:avLst/>
          </a:prstGeom>
          <a:noFill/>
        </p:spPr>
        <p:txBody>
          <a:bodyPr wrap="none" rtlCol="0">
            <a:spAutoFit/>
          </a:bodyPr>
          <a:lstStyle/>
          <a:p>
            <a:r>
              <a:rPr lang="en-US" dirty="0"/>
              <a:t>Trustee Action</a:t>
            </a:r>
          </a:p>
        </p:txBody>
      </p:sp>
      <p:sp>
        <p:nvSpPr>
          <p:cNvPr id="9" name="TextBox 8">
            <a:extLst>
              <a:ext uri="{FF2B5EF4-FFF2-40B4-BE49-F238E27FC236}">
                <a16:creationId xmlns:a16="http://schemas.microsoft.com/office/drawing/2014/main" id="{3EDB38AB-44EA-6EDF-23BD-78308C8E73A6}"/>
              </a:ext>
            </a:extLst>
          </p:cNvPr>
          <p:cNvSpPr txBox="1"/>
          <p:nvPr/>
        </p:nvSpPr>
        <p:spPr>
          <a:xfrm>
            <a:off x="243987" y="2736559"/>
            <a:ext cx="1621341"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Property owner/Lessee files application</a:t>
            </a:r>
          </a:p>
        </p:txBody>
      </p:sp>
      <p:sp>
        <p:nvSpPr>
          <p:cNvPr id="10" name="TextBox 9">
            <a:extLst>
              <a:ext uri="{FF2B5EF4-FFF2-40B4-BE49-F238E27FC236}">
                <a16:creationId xmlns:a16="http://schemas.microsoft.com/office/drawing/2014/main" id="{A3DE793B-07AC-442F-F1ED-A181D76A7440}"/>
              </a:ext>
            </a:extLst>
          </p:cNvPr>
          <p:cNvSpPr txBox="1"/>
          <p:nvPr/>
        </p:nvSpPr>
        <p:spPr>
          <a:xfrm>
            <a:off x="243987" y="3704981"/>
            <a:ext cx="162134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Trustees pass resolution</a:t>
            </a:r>
          </a:p>
        </p:txBody>
      </p:sp>
      <p:sp>
        <p:nvSpPr>
          <p:cNvPr id="11" name="TextBox 10">
            <a:extLst>
              <a:ext uri="{FF2B5EF4-FFF2-40B4-BE49-F238E27FC236}">
                <a16:creationId xmlns:a16="http://schemas.microsoft.com/office/drawing/2014/main" id="{2E254A1B-0448-3D04-A1AE-57CD8E92D765}"/>
              </a:ext>
            </a:extLst>
          </p:cNvPr>
          <p:cNvSpPr txBox="1"/>
          <p:nvPr/>
        </p:nvSpPr>
        <p:spPr>
          <a:xfrm>
            <a:off x="243987" y="4404836"/>
            <a:ext cx="162134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 motion</a:t>
            </a:r>
          </a:p>
        </p:txBody>
      </p:sp>
      <p:sp>
        <p:nvSpPr>
          <p:cNvPr id="14" name="Right Bracket 13">
            <a:extLst>
              <a:ext uri="{FF2B5EF4-FFF2-40B4-BE49-F238E27FC236}">
                <a16:creationId xmlns:a16="http://schemas.microsoft.com/office/drawing/2014/main" id="{76DECA0F-0D0F-3CCE-884C-63FDB3AF5EF2}"/>
              </a:ext>
            </a:extLst>
          </p:cNvPr>
          <p:cNvSpPr/>
          <p:nvPr/>
        </p:nvSpPr>
        <p:spPr>
          <a:xfrm>
            <a:off x="1865327" y="2909316"/>
            <a:ext cx="106347" cy="2114550"/>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5" name="Arrow: Right 14">
            <a:extLst>
              <a:ext uri="{FF2B5EF4-FFF2-40B4-BE49-F238E27FC236}">
                <a16:creationId xmlns:a16="http://schemas.microsoft.com/office/drawing/2014/main" id="{23A8A30D-D82C-C6E0-4317-C1C1D0BF0D29}"/>
              </a:ext>
            </a:extLst>
          </p:cNvPr>
          <p:cNvSpPr/>
          <p:nvPr/>
        </p:nvSpPr>
        <p:spPr>
          <a:xfrm>
            <a:off x="2009774" y="3629025"/>
            <a:ext cx="39052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E474A00-442A-4480-271A-65D8D479071A}"/>
              </a:ext>
            </a:extLst>
          </p:cNvPr>
          <p:cNvSpPr txBox="1"/>
          <p:nvPr/>
        </p:nvSpPr>
        <p:spPr>
          <a:xfrm>
            <a:off x="2438400" y="3450729"/>
            <a:ext cx="1154614"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Begins process</a:t>
            </a:r>
          </a:p>
        </p:txBody>
      </p:sp>
      <p:sp>
        <p:nvSpPr>
          <p:cNvPr id="17" name="Arrow: Right 16">
            <a:extLst>
              <a:ext uri="{FF2B5EF4-FFF2-40B4-BE49-F238E27FC236}">
                <a16:creationId xmlns:a16="http://schemas.microsoft.com/office/drawing/2014/main" id="{FB8C7ADB-94F4-E43B-C144-DF5C192A5C0F}"/>
              </a:ext>
            </a:extLst>
          </p:cNvPr>
          <p:cNvSpPr/>
          <p:nvPr/>
        </p:nvSpPr>
        <p:spPr>
          <a:xfrm>
            <a:off x="3569428" y="3623141"/>
            <a:ext cx="434707"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6C1DC05-6175-D28A-8629-E0807BA9076D}"/>
              </a:ext>
            </a:extLst>
          </p:cNvPr>
          <p:cNvSpPr txBox="1"/>
          <p:nvPr/>
        </p:nvSpPr>
        <p:spPr>
          <a:xfrm>
            <a:off x="5551485" y="3496125"/>
            <a:ext cx="1116648"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Public hearing</a:t>
            </a:r>
          </a:p>
        </p:txBody>
      </p:sp>
      <p:sp>
        <p:nvSpPr>
          <p:cNvPr id="19" name="TextBox 18">
            <a:extLst>
              <a:ext uri="{FF2B5EF4-FFF2-40B4-BE49-F238E27FC236}">
                <a16:creationId xmlns:a16="http://schemas.microsoft.com/office/drawing/2014/main" id="{D8461822-9F09-93DA-73CB-20D206BC4E8E}"/>
              </a:ext>
            </a:extLst>
          </p:cNvPr>
          <p:cNvSpPr txBox="1"/>
          <p:nvPr/>
        </p:nvSpPr>
        <p:spPr>
          <a:xfrm>
            <a:off x="4228444" y="1201681"/>
            <a:ext cx="647934" cy="369332"/>
          </a:xfrm>
          <a:prstGeom prst="rect">
            <a:avLst/>
          </a:prstGeom>
          <a:noFill/>
        </p:spPr>
        <p:txBody>
          <a:bodyPr wrap="none" rtlCol="0">
            <a:spAutoFit/>
          </a:bodyPr>
          <a:lstStyle/>
          <a:p>
            <a:r>
              <a:rPr lang="en-US" sz="1600" dirty="0"/>
              <a:t> </a:t>
            </a:r>
            <a:r>
              <a:rPr lang="en-US" dirty="0"/>
              <a:t>RPC</a:t>
            </a:r>
            <a:endParaRPr lang="en-US" sz="1600" dirty="0"/>
          </a:p>
        </p:txBody>
      </p:sp>
      <p:sp>
        <p:nvSpPr>
          <p:cNvPr id="20" name="TextBox 19">
            <a:extLst>
              <a:ext uri="{FF2B5EF4-FFF2-40B4-BE49-F238E27FC236}">
                <a16:creationId xmlns:a16="http://schemas.microsoft.com/office/drawing/2014/main" id="{E052E4C1-946F-2351-04D9-EC03358F69AF}"/>
              </a:ext>
            </a:extLst>
          </p:cNvPr>
          <p:cNvSpPr txBox="1"/>
          <p:nvPr/>
        </p:nvSpPr>
        <p:spPr>
          <a:xfrm>
            <a:off x="4039698" y="3419950"/>
            <a:ext cx="1154614"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a:t>RPC recommend approval, denial, or modification</a:t>
            </a:r>
          </a:p>
        </p:txBody>
      </p:sp>
      <p:sp>
        <p:nvSpPr>
          <p:cNvPr id="21" name="Arrow: Right 20">
            <a:extLst>
              <a:ext uri="{FF2B5EF4-FFF2-40B4-BE49-F238E27FC236}">
                <a16:creationId xmlns:a16="http://schemas.microsoft.com/office/drawing/2014/main" id="{30F3108C-EC56-3DD0-961F-9470193159E7}"/>
              </a:ext>
            </a:extLst>
          </p:cNvPr>
          <p:cNvSpPr/>
          <p:nvPr/>
        </p:nvSpPr>
        <p:spPr>
          <a:xfrm>
            <a:off x="5083186"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AA30C963-C997-D6F6-AA7A-4C4FC05A4725}"/>
              </a:ext>
            </a:extLst>
          </p:cNvPr>
          <p:cNvSpPr/>
          <p:nvPr/>
        </p:nvSpPr>
        <p:spPr>
          <a:xfrm>
            <a:off x="6658843"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36EE67D-8AAE-7315-ECF1-588F4C2336C2}"/>
              </a:ext>
            </a:extLst>
          </p:cNvPr>
          <p:cNvSpPr txBox="1"/>
          <p:nvPr/>
        </p:nvSpPr>
        <p:spPr>
          <a:xfrm>
            <a:off x="7135093" y="3496125"/>
            <a:ext cx="1059136" cy="830997"/>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a:t>Township </a:t>
            </a:r>
          </a:p>
          <a:p>
            <a:r>
              <a:rPr lang="en-US" sz="1600" dirty="0"/>
              <a:t>Trustee</a:t>
            </a:r>
          </a:p>
          <a:p>
            <a:r>
              <a:rPr lang="en-US" sz="1600" dirty="0"/>
              <a:t>process</a:t>
            </a:r>
          </a:p>
        </p:txBody>
      </p:sp>
      <p:sp>
        <p:nvSpPr>
          <p:cNvPr id="24" name="Arrow: Right 23">
            <a:extLst>
              <a:ext uri="{FF2B5EF4-FFF2-40B4-BE49-F238E27FC236}">
                <a16:creationId xmlns:a16="http://schemas.microsoft.com/office/drawing/2014/main" id="{B95F6731-EA4A-5C52-275D-244106EB4F97}"/>
              </a:ext>
            </a:extLst>
          </p:cNvPr>
          <p:cNvSpPr/>
          <p:nvPr/>
        </p:nvSpPr>
        <p:spPr>
          <a:xfrm>
            <a:off x="8067892"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900B666-B51C-6994-080B-1A99669D2C83}"/>
              </a:ext>
            </a:extLst>
          </p:cNvPr>
          <p:cNvSpPr txBox="1"/>
          <p:nvPr/>
        </p:nvSpPr>
        <p:spPr>
          <a:xfrm>
            <a:off x="8561733" y="3496125"/>
            <a:ext cx="1513919"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t>Township Trustee</a:t>
            </a:r>
          </a:p>
          <a:p>
            <a:r>
              <a:rPr lang="en-US" sz="1600" dirty="0"/>
              <a:t>Public hearing</a:t>
            </a:r>
          </a:p>
        </p:txBody>
      </p:sp>
      <p:sp>
        <p:nvSpPr>
          <p:cNvPr id="26" name="Arrow: Right 25">
            <a:extLst>
              <a:ext uri="{FF2B5EF4-FFF2-40B4-BE49-F238E27FC236}">
                <a16:creationId xmlns:a16="http://schemas.microsoft.com/office/drawing/2014/main" id="{81DBE50C-15EF-8340-0272-C26B3106877B}"/>
              </a:ext>
            </a:extLst>
          </p:cNvPr>
          <p:cNvSpPr/>
          <p:nvPr/>
        </p:nvSpPr>
        <p:spPr>
          <a:xfrm>
            <a:off x="9855118"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D74E6259-0356-8D3F-FF15-FB3FB6393658}"/>
              </a:ext>
            </a:extLst>
          </p:cNvPr>
          <p:cNvSpPr txBox="1"/>
          <p:nvPr/>
        </p:nvSpPr>
        <p:spPr>
          <a:xfrm>
            <a:off x="10372725" y="3512283"/>
            <a:ext cx="142875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Township Trustee</a:t>
            </a:r>
          </a:p>
          <a:p>
            <a:r>
              <a:rPr lang="en-US" dirty="0"/>
              <a:t>Decision</a:t>
            </a:r>
          </a:p>
        </p:txBody>
      </p:sp>
      <p:sp>
        <p:nvSpPr>
          <p:cNvPr id="2" name="TextBox 1">
            <a:extLst>
              <a:ext uri="{FF2B5EF4-FFF2-40B4-BE49-F238E27FC236}">
                <a16:creationId xmlns:a16="http://schemas.microsoft.com/office/drawing/2014/main" id="{EA3A44D3-FB86-C7B8-9079-76EE29FEB713}"/>
              </a:ext>
            </a:extLst>
          </p:cNvPr>
          <p:cNvSpPr txBox="1"/>
          <p:nvPr/>
        </p:nvSpPr>
        <p:spPr>
          <a:xfrm>
            <a:off x="2205037" y="4450232"/>
            <a:ext cx="7313469" cy="2308324"/>
          </a:xfrm>
          <a:prstGeom prst="rect">
            <a:avLst/>
          </a:prstGeom>
          <a:noFill/>
        </p:spPr>
        <p:txBody>
          <a:bodyPr wrap="square" rtlCol="0">
            <a:spAutoFit/>
          </a:bodyPr>
          <a:lstStyle/>
          <a:p>
            <a:r>
              <a:rPr lang="en-US" dirty="0">
                <a:solidFill>
                  <a:schemeClr val="accent1"/>
                </a:solidFill>
              </a:rPr>
              <a:t>At the advertised time, date, and place, the zoning commission shall conduct a public hearing on the proposed amendment.</a:t>
            </a:r>
          </a:p>
          <a:p>
            <a:r>
              <a:rPr lang="en-US" dirty="0">
                <a:solidFill>
                  <a:schemeClr val="accent1"/>
                </a:solidFill>
              </a:rPr>
              <a:t>Recommendation of RPC shall be considered at the public hearing.</a:t>
            </a:r>
          </a:p>
          <a:p>
            <a:r>
              <a:rPr lang="en-US" dirty="0">
                <a:solidFill>
                  <a:schemeClr val="accent1"/>
                </a:solidFill>
              </a:rPr>
              <a:t>Within 30 days after the hearing, zoning commission must recommend approval or denial, or approval of some modification of it and submit such recommendation together with the motion, application, or resolution, the texts and maps, and recommendation of RPC to Township Trustees.</a:t>
            </a:r>
          </a:p>
        </p:txBody>
      </p:sp>
    </p:spTree>
    <p:extLst>
      <p:ext uri="{BB962C8B-B14F-4D97-AF65-F5344CB8AC3E}">
        <p14:creationId xmlns:p14="http://schemas.microsoft.com/office/powerpoint/2010/main" val="1421215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C6F9C-D5BB-676E-D10C-28E325A1857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065372A-EF7C-0F34-E772-779F7A0E9826}"/>
              </a:ext>
            </a:extLst>
          </p:cNvPr>
          <p:cNvSpPr txBox="1"/>
          <p:nvPr/>
        </p:nvSpPr>
        <p:spPr>
          <a:xfrm>
            <a:off x="336864" y="1192812"/>
            <a:ext cx="1435586" cy="400110"/>
          </a:xfrm>
          <a:prstGeom prst="rect">
            <a:avLst/>
          </a:prstGeom>
          <a:noFill/>
        </p:spPr>
        <p:txBody>
          <a:bodyPr wrap="square" rtlCol="0">
            <a:spAutoFit/>
          </a:bodyPr>
          <a:lstStyle/>
          <a:p>
            <a:r>
              <a:rPr lang="en-US" sz="2000" b="1" u="sng" dirty="0">
                <a:effectLst>
                  <a:outerShdw blurRad="38100" dist="38100" dir="2700000" algn="tl">
                    <a:srgbClr val="000000">
                      <a:alpha val="43137"/>
                    </a:srgbClr>
                  </a:outerShdw>
                </a:effectLst>
              </a:rPr>
              <a:t>Initiation</a:t>
            </a:r>
            <a:endParaRPr lang="en-US" b="1" u="sng"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F0A722E2-BC39-E6B7-2429-422BC4EDF78B}"/>
              </a:ext>
            </a:extLst>
          </p:cNvPr>
          <p:cNvSpPr txBox="1"/>
          <p:nvPr/>
        </p:nvSpPr>
        <p:spPr>
          <a:xfrm>
            <a:off x="2321512" y="1230923"/>
            <a:ext cx="1266693" cy="861774"/>
          </a:xfrm>
          <a:prstGeom prst="rect">
            <a:avLst/>
          </a:prstGeom>
          <a:noFill/>
        </p:spPr>
        <p:txBody>
          <a:bodyPr wrap="none" rtlCol="0">
            <a:spAutoFit/>
          </a:bodyPr>
          <a:lstStyle/>
          <a:p>
            <a:r>
              <a:rPr lang="en-US" sz="1600" dirty="0"/>
              <a:t>Zoning</a:t>
            </a:r>
          </a:p>
          <a:p>
            <a:r>
              <a:rPr lang="en-US" sz="1600" dirty="0"/>
              <a:t>Commission</a:t>
            </a:r>
          </a:p>
          <a:p>
            <a:r>
              <a:rPr lang="en-US" dirty="0"/>
              <a:t>Processing</a:t>
            </a:r>
            <a:endParaRPr lang="en-US" sz="1600" dirty="0"/>
          </a:p>
        </p:txBody>
      </p:sp>
      <p:sp>
        <p:nvSpPr>
          <p:cNvPr id="5" name="TextBox 4">
            <a:extLst>
              <a:ext uri="{FF2B5EF4-FFF2-40B4-BE49-F238E27FC236}">
                <a16:creationId xmlns:a16="http://schemas.microsoft.com/office/drawing/2014/main" id="{11419B39-C816-6E60-A0C9-07C83F7929E7}"/>
              </a:ext>
            </a:extLst>
          </p:cNvPr>
          <p:cNvSpPr txBox="1"/>
          <p:nvPr/>
        </p:nvSpPr>
        <p:spPr>
          <a:xfrm>
            <a:off x="5551485" y="1206733"/>
            <a:ext cx="1398140" cy="923330"/>
          </a:xfrm>
          <a:prstGeom prst="rect">
            <a:avLst/>
          </a:prstGeom>
          <a:noFill/>
        </p:spPr>
        <p:txBody>
          <a:bodyPr wrap="none" rtlCol="0">
            <a:spAutoFit/>
          </a:bodyPr>
          <a:lstStyle/>
          <a:p>
            <a:r>
              <a:rPr lang="en-US" dirty="0"/>
              <a:t>Zoning</a:t>
            </a:r>
          </a:p>
          <a:p>
            <a:r>
              <a:rPr lang="en-US" dirty="0"/>
              <a:t>Commission</a:t>
            </a:r>
          </a:p>
          <a:p>
            <a:r>
              <a:rPr lang="en-US" dirty="0"/>
              <a:t>Hearing</a:t>
            </a:r>
            <a:endParaRPr lang="en-US" sz="2000" dirty="0"/>
          </a:p>
        </p:txBody>
      </p:sp>
      <p:sp>
        <p:nvSpPr>
          <p:cNvPr id="6" name="TextBox 5">
            <a:extLst>
              <a:ext uri="{FF2B5EF4-FFF2-40B4-BE49-F238E27FC236}">
                <a16:creationId xmlns:a16="http://schemas.microsoft.com/office/drawing/2014/main" id="{830D6AAF-193D-D071-9B01-C8995613913E}"/>
              </a:ext>
            </a:extLst>
          </p:cNvPr>
          <p:cNvSpPr txBox="1"/>
          <p:nvPr/>
        </p:nvSpPr>
        <p:spPr>
          <a:xfrm>
            <a:off x="7202057" y="1201681"/>
            <a:ext cx="1496329" cy="707886"/>
          </a:xfrm>
          <a:prstGeom prst="rect">
            <a:avLst/>
          </a:prstGeom>
          <a:noFill/>
        </p:spPr>
        <p:txBody>
          <a:bodyPr wrap="square" rtlCol="0">
            <a:spAutoFit/>
          </a:bodyPr>
          <a:lstStyle/>
          <a:p>
            <a:r>
              <a:rPr lang="en-US" sz="2000" b="1" u="sng" dirty="0">
                <a:solidFill>
                  <a:schemeClr val="accent1"/>
                </a:solidFill>
                <a:effectLst>
                  <a:outerShdw blurRad="38100" dist="38100" dir="2700000" algn="tl">
                    <a:srgbClr val="000000">
                      <a:alpha val="43137"/>
                    </a:srgbClr>
                  </a:outerShdw>
                </a:effectLst>
              </a:rPr>
              <a:t>Trustee</a:t>
            </a:r>
          </a:p>
          <a:p>
            <a:r>
              <a:rPr lang="en-US" sz="2000" b="1" u="sng" dirty="0">
                <a:solidFill>
                  <a:schemeClr val="accent1"/>
                </a:solidFill>
                <a:effectLst>
                  <a:outerShdw blurRad="38100" dist="38100" dir="2700000" algn="tl">
                    <a:srgbClr val="000000">
                      <a:alpha val="43137"/>
                    </a:srgbClr>
                  </a:outerShdw>
                </a:effectLst>
              </a:rPr>
              <a:t>Processing</a:t>
            </a:r>
          </a:p>
        </p:txBody>
      </p:sp>
      <p:sp>
        <p:nvSpPr>
          <p:cNvPr id="7" name="TextBox 6">
            <a:extLst>
              <a:ext uri="{FF2B5EF4-FFF2-40B4-BE49-F238E27FC236}">
                <a16:creationId xmlns:a16="http://schemas.microsoft.com/office/drawing/2014/main" id="{A202CEF6-2CBF-8F60-9E2B-4AD05C8C957E}"/>
              </a:ext>
            </a:extLst>
          </p:cNvPr>
          <p:cNvSpPr txBox="1"/>
          <p:nvPr/>
        </p:nvSpPr>
        <p:spPr>
          <a:xfrm>
            <a:off x="8867636" y="1192812"/>
            <a:ext cx="1050288" cy="646331"/>
          </a:xfrm>
          <a:prstGeom prst="rect">
            <a:avLst/>
          </a:prstGeom>
          <a:noFill/>
        </p:spPr>
        <p:txBody>
          <a:bodyPr wrap="none" rtlCol="0">
            <a:spAutoFit/>
          </a:bodyPr>
          <a:lstStyle/>
          <a:p>
            <a:r>
              <a:rPr lang="en-US" dirty="0"/>
              <a:t>Trustee </a:t>
            </a:r>
          </a:p>
          <a:p>
            <a:r>
              <a:rPr lang="en-US" dirty="0"/>
              <a:t>Hearing </a:t>
            </a:r>
          </a:p>
        </p:txBody>
      </p:sp>
      <p:sp>
        <p:nvSpPr>
          <p:cNvPr id="8" name="TextBox 7">
            <a:extLst>
              <a:ext uri="{FF2B5EF4-FFF2-40B4-BE49-F238E27FC236}">
                <a16:creationId xmlns:a16="http://schemas.microsoft.com/office/drawing/2014/main" id="{86B0B807-4B5D-736D-BAC0-020F4F497C44}"/>
              </a:ext>
            </a:extLst>
          </p:cNvPr>
          <p:cNvSpPr txBox="1"/>
          <p:nvPr/>
        </p:nvSpPr>
        <p:spPr>
          <a:xfrm>
            <a:off x="10256424" y="1192812"/>
            <a:ext cx="1661352" cy="369332"/>
          </a:xfrm>
          <a:prstGeom prst="rect">
            <a:avLst/>
          </a:prstGeom>
          <a:noFill/>
        </p:spPr>
        <p:txBody>
          <a:bodyPr wrap="none" rtlCol="0">
            <a:spAutoFit/>
          </a:bodyPr>
          <a:lstStyle/>
          <a:p>
            <a:r>
              <a:rPr lang="en-US" dirty="0"/>
              <a:t>Trustee Action</a:t>
            </a:r>
          </a:p>
        </p:txBody>
      </p:sp>
      <p:sp>
        <p:nvSpPr>
          <p:cNvPr id="9" name="TextBox 8">
            <a:extLst>
              <a:ext uri="{FF2B5EF4-FFF2-40B4-BE49-F238E27FC236}">
                <a16:creationId xmlns:a16="http://schemas.microsoft.com/office/drawing/2014/main" id="{036A3CD3-1732-B3FF-A3F9-D916FFC4566E}"/>
              </a:ext>
            </a:extLst>
          </p:cNvPr>
          <p:cNvSpPr txBox="1"/>
          <p:nvPr/>
        </p:nvSpPr>
        <p:spPr>
          <a:xfrm>
            <a:off x="243987" y="2736559"/>
            <a:ext cx="1621341"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Property owner/Lessee files application</a:t>
            </a:r>
          </a:p>
        </p:txBody>
      </p:sp>
      <p:sp>
        <p:nvSpPr>
          <p:cNvPr id="10" name="TextBox 9">
            <a:extLst>
              <a:ext uri="{FF2B5EF4-FFF2-40B4-BE49-F238E27FC236}">
                <a16:creationId xmlns:a16="http://schemas.microsoft.com/office/drawing/2014/main" id="{AFA805F0-8BC8-DA54-8F74-6B4EA8FB9BC6}"/>
              </a:ext>
            </a:extLst>
          </p:cNvPr>
          <p:cNvSpPr txBox="1"/>
          <p:nvPr/>
        </p:nvSpPr>
        <p:spPr>
          <a:xfrm>
            <a:off x="243987" y="3704981"/>
            <a:ext cx="162134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Trustees pass resolution</a:t>
            </a:r>
          </a:p>
        </p:txBody>
      </p:sp>
      <p:sp>
        <p:nvSpPr>
          <p:cNvPr id="11" name="TextBox 10">
            <a:extLst>
              <a:ext uri="{FF2B5EF4-FFF2-40B4-BE49-F238E27FC236}">
                <a16:creationId xmlns:a16="http://schemas.microsoft.com/office/drawing/2014/main" id="{C94E4B79-A544-0BC4-AA8B-2985BF537CCE}"/>
              </a:ext>
            </a:extLst>
          </p:cNvPr>
          <p:cNvSpPr txBox="1"/>
          <p:nvPr/>
        </p:nvSpPr>
        <p:spPr>
          <a:xfrm>
            <a:off x="243987" y="4404836"/>
            <a:ext cx="162134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 motion</a:t>
            </a:r>
          </a:p>
        </p:txBody>
      </p:sp>
      <p:sp>
        <p:nvSpPr>
          <p:cNvPr id="14" name="Right Bracket 13">
            <a:extLst>
              <a:ext uri="{FF2B5EF4-FFF2-40B4-BE49-F238E27FC236}">
                <a16:creationId xmlns:a16="http://schemas.microsoft.com/office/drawing/2014/main" id="{66C96F55-A1E7-050E-38F8-D43BA711BEB9}"/>
              </a:ext>
            </a:extLst>
          </p:cNvPr>
          <p:cNvSpPr/>
          <p:nvPr/>
        </p:nvSpPr>
        <p:spPr>
          <a:xfrm>
            <a:off x="1865327" y="2909316"/>
            <a:ext cx="106347" cy="2114550"/>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5" name="Arrow: Right 14">
            <a:extLst>
              <a:ext uri="{FF2B5EF4-FFF2-40B4-BE49-F238E27FC236}">
                <a16:creationId xmlns:a16="http://schemas.microsoft.com/office/drawing/2014/main" id="{8C885BF8-92A9-AA6B-1207-E54C06C396BB}"/>
              </a:ext>
            </a:extLst>
          </p:cNvPr>
          <p:cNvSpPr/>
          <p:nvPr/>
        </p:nvSpPr>
        <p:spPr>
          <a:xfrm>
            <a:off x="2009774" y="3629025"/>
            <a:ext cx="39052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FD65B46-AD99-E334-76F1-5F884F3AC363}"/>
              </a:ext>
            </a:extLst>
          </p:cNvPr>
          <p:cNvSpPr txBox="1"/>
          <p:nvPr/>
        </p:nvSpPr>
        <p:spPr>
          <a:xfrm>
            <a:off x="2438400" y="3450729"/>
            <a:ext cx="1154614"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Begins process</a:t>
            </a:r>
          </a:p>
        </p:txBody>
      </p:sp>
      <p:sp>
        <p:nvSpPr>
          <p:cNvPr id="17" name="Arrow: Right 16">
            <a:extLst>
              <a:ext uri="{FF2B5EF4-FFF2-40B4-BE49-F238E27FC236}">
                <a16:creationId xmlns:a16="http://schemas.microsoft.com/office/drawing/2014/main" id="{4479F0FB-F9B0-6ED2-9FD6-2932AF4EB6AC}"/>
              </a:ext>
            </a:extLst>
          </p:cNvPr>
          <p:cNvSpPr/>
          <p:nvPr/>
        </p:nvSpPr>
        <p:spPr>
          <a:xfrm>
            <a:off x="3569428" y="3623141"/>
            <a:ext cx="434707"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6EDD120-790E-F1A2-0A3C-2DF0C6307924}"/>
              </a:ext>
            </a:extLst>
          </p:cNvPr>
          <p:cNvSpPr txBox="1"/>
          <p:nvPr/>
        </p:nvSpPr>
        <p:spPr>
          <a:xfrm>
            <a:off x="5551485" y="3496125"/>
            <a:ext cx="1116648"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Public hearing</a:t>
            </a:r>
          </a:p>
        </p:txBody>
      </p:sp>
      <p:sp>
        <p:nvSpPr>
          <p:cNvPr id="19" name="TextBox 18">
            <a:extLst>
              <a:ext uri="{FF2B5EF4-FFF2-40B4-BE49-F238E27FC236}">
                <a16:creationId xmlns:a16="http://schemas.microsoft.com/office/drawing/2014/main" id="{FACF23C5-6ECB-5FB0-42CA-64F9F58ED39D}"/>
              </a:ext>
            </a:extLst>
          </p:cNvPr>
          <p:cNvSpPr txBox="1"/>
          <p:nvPr/>
        </p:nvSpPr>
        <p:spPr>
          <a:xfrm>
            <a:off x="4228444" y="1201681"/>
            <a:ext cx="647934" cy="369332"/>
          </a:xfrm>
          <a:prstGeom prst="rect">
            <a:avLst/>
          </a:prstGeom>
          <a:noFill/>
        </p:spPr>
        <p:txBody>
          <a:bodyPr wrap="none" rtlCol="0">
            <a:spAutoFit/>
          </a:bodyPr>
          <a:lstStyle/>
          <a:p>
            <a:r>
              <a:rPr lang="en-US" sz="1600" dirty="0"/>
              <a:t> </a:t>
            </a:r>
            <a:r>
              <a:rPr lang="en-US" dirty="0"/>
              <a:t>RPC</a:t>
            </a:r>
            <a:endParaRPr lang="en-US" sz="1600" dirty="0"/>
          </a:p>
        </p:txBody>
      </p:sp>
      <p:sp>
        <p:nvSpPr>
          <p:cNvPr id="20" name="TextBox 19">
            <a:extLst>
              <a:ext uri="{FF2B5EF4-FFF2-40B4-BE49-F238E27FC236}">
                <a16:creationId xmlns:a16="http://schemas.microsoft.com/office/drawing/2014/main" id="{49F6EBA6-DAAF-001E-DAB3-14A0F5B4B6D5}"/>
              </a:ext>
            </a:extLst>
          </p:cNvPr>
          <p:cNvSpPr txBox="1"/>
          <p:nvPr/>
        </p:nvSpPr>
        <p:spPr>
          <a:xfrm>
            <a:off x="4039698" y="3419950"/>
            <a:ext cx="1154614"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a:t>RPC recommend approval, denial, or modification</a:t>
            </a:r>
          </a:p>
        </p:txBody>
      </p:sp>
      <p:sp>
        <p:nvSpPr>
          <p:cNvPr id="21" name="Arrow: Right 20">
            <a:extLst>
              <a:ext uri="{FF2B5EF4-FFF2-40B4-BE49-F238E27FC236}">
                <a16:creationId xmlns:a16="http://schemas.microsoft.com/office/drawing/2014/main" id="{45C23125-01CB-DEB7-E8DE-84B121B352C2}"/>
              </a:ext>
            </a:extLst>
          </p:cNvPr>
          <p:cNvSpPr/>
          <p:nvPr/>
        </p:nvSpPr>
        <p:spPr>
          <a:xfrm>
            <a:off x="5083186"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86F845F0-25F8-63BB-DB5B-A862706E3BBC}"/>
              </a:ext>
            </a:extLst>
          </p:cNvPr>
          <p:cNvSpPr/>
          <p:nvPr/>
        </p:nvSpPr>
        <p:spPr>
          <a:xfrm>
            <a:off x="6658843"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1FEAD50-4371-5D47-AD08-B3AB4DB67000}"/>
              </a:ext>
            </a:extLst>
          </p:cNvPr>
          <p:cNvSpPr txBox="1"/>
          <p:nvPr/>
        </p:nvSpPr>
        <p:spPr>
          <a:xfrm>
            <a:off x="7135093" y="3496125"/>
            <a:ext cx="1059136" cy="830997"/>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a:t>Township </a:t>
            </a:r>
          </a:p>
          <a:p>
            <a:r>
              <a:rPr lang="en-US" sz="1600" dirty="0"/>
              <a:t>Trustee</a:t>
            </a:r>
          </a:p>
          <a:p>
            <a:r>
              <a:rPr lang="en-US" sz="1600" dirty="0"/>
              <a:t>process</a:t>
            </a:r>
          </a:p>
        </p:txBody>
      </p:sp>
      <p:sp>
        <p:nvSpPr>
          <p:cNvPr id="24" name="Arrow: Right 23">
            <a:extLst>
              <a:ext uri="{FF2B5EF4-FFF2-40B4-BE49-F238E27FC236}">
                <a16:creationId xmlns:a16="http://schemas.microsoft.com/office/drawing/2014/main" id="{FE1D53E1-8C91-43A4-61AC-F31EA8FBFADC}"/>
              </a:ext>
            </a:extLst>
          </p:cNvPr>
          <p:cNvSpPr/>
          <p:nvPr/>
        </p:nvSpPr>
        <p:spPr>
          <a:xfrm>
            <a:off x="8067892"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3DFCB01-3422-EBB0-9A2B-EFF2B1908188}"/>
              </a:ext>
            </a:extLst>
          </p:cNvPr>
          <p:cNvSpPr txBox="1"/>
          <p:nvPr/>
        </p:nvSpPr>
        <p:spPr>
          <a:xfrm>
            <a:off x="8561733" y="3496125"/>
            <a:ext cx="1513919"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t>Township Trustee</a:t>
            </a:r>
          </a:p>
          <a:p>
            <a:r>
              <a:rPr lang="en-US" sz="1600" dirty="0"/>
              <a:t>Public hearing</a:t>
            </a:r>
          </a:p>
        </p:txBody>
      </p:sp>
      <p:sp>
        <p:nvSpPr>
          <p:cNvPr id="26" name="Arrow: Right 25">
            <a:extLst>
              <a:ext uri="{FF2B5EF4-FFF2-40B4-BE49-F238E27FC236}">
                <a16:creationId xmlns:a16="http://schemas.microsoft.com/office/drawing/2014/main" id="{6F921D0D-901F-F961-09EB-3982D393BFF3}"/>
              </a:ext>
            </a:extLst>
          </p:cNvPr>
          <p:cNvSpPr/>
          <p:nvPr/>
        </p:nvSpPr>
        <p:spPr>
          <a:xfrm>
            <a:off x="9855118"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CAB21447-9E14-AB25-DB4A-C2D720F8E90A}"/>
              </a:ext>
            </a:extLst>
          </p:cNvPr>
          <p:cNvSpPr txBox="1"/>
          <p:nvPr/>
        </p:nvSpPr>
        <p:spPr>
          <a:xfrm>
            <a:off x="10372725" y="3512283"/>
            <a:ext cx="142875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Township Trustee</a:t>
            </a:r>
          </a:p>
          <a:p>
            <a:r>
              <a:rPr lang="en-US" dirty="0"/>
              <a:t>Decision</a:t>
            </a:r>
          </a:p>
        </p:txBody>
      </p:sp>
      <p:sp>
        <p:nvSpPr>
          <p:cNvPr id="2" name="TextBox 1">
            <a:extLst>
              <a:ext uri="{FF2B5EF4-FFF2-40B4-BE49-F238E27FC236}">
                <a16:creationId xmlns:a16="http://schemas.microsoft.com/office/drawing/2014/main" id="{B15E6189-6CC2-BE60-4CF9-1406852E2C53}"/>
              </a:ext>
            </a:extLst>
          </p:cNvPr>
          <p:cNvSpPr txBox="1"/>
          <p:nvPr/>
        </p:nvSpPr>
        <p:spPr>
          <a:xfrm>
            <a:off x="2321513" y="4914900"/>
            <a:ext cx="6955838" cy="1754326"/>
          </a:xfrm>
          <a:prstGeom prst="rect">
            <a:avLst/>
          </a:prstGeom>
          <a:noFill/>
        </p:spPr>
        <p:txBody>
          <a:bodyPr wrap="square" rtlCol="0">
            <a:spAutoFit/>
          </a:bodyPr>
          <a:lstStyle/>
          <a:p>
            <a:r>
              <a:rPr lang="en-US" dirty="0">
                <a:solidFill>
                  <a:schemeClr val="accent1"/>
                </a:solidFill>
              </a:rPr>
              <a:t>Board of Township Trustees must schedule a public hearing within 30 days after receipt of the zoning commission’s recommendation.</a:t>
            </a:r>
          </a:p>
          <a:p>
            <a:r>
              <a:rPr lang="en-US" dirty="0">
                <a:solidFill>
                  <a:schemeClr val="accent1"/>
                </a:solidFill>
              </a:rPr>
              <a:t>Board of Township Trustees must follow the </a:t>
            </a:r>
            <a:r>
              <a:rPr lang="en-US" b="1" u="sng" dirty="0">
                <a:solidFill>
                  <a:schemeClr val="accent1"/>
                </a:solidFill>
              </a:rPr>
              <a:t>Notice</a:t>
            </a:r>
            <a:r>
              <a:rPr lang="en-US" dirty="0">
                <a:solidFill>
                  <a:schemeClr val="accent1"/>
                </a:solidFill>
              </a:rPr>
              <a:t> procedures set forth in the statute.</a:t>
            </a:r>
          </a:p>
          <a:p>
            <a:endParaRPr lang="en-US" dirty="0"/>
          </a:p>
        </p:txBody>
      </p:sp>
    </p:spTree>
    <p:extLst>
      <p:ext uri="{BB962C8B-B14F-4D97-AF65-F5344CB8AC3E}">
        <p14:creationId xmlns:p14="http://schemas.microsoft.com/office/powerpoint/2010/main" val="785454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AC2C-99C5-CCB3-749D-470033E8946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89832D2-B46C-5AD9-139B-F4A284D76D72}"/>
              </a:ext>
            </a:extLst>
          </p:cNvPr>
          <p:cNvSpPr txBox="1"/>
          <p:nvPr/>
        </p:nvSpPr>
        <p:spPr>
          <a:xfrm>
            <a:off x="336864" y="1192812"/>
            <a:ext cx="1435586" cy="400110"/>
          </a:xfrm>
          <a:prstGeom prst="rect">
            <a:avLst/>
          </a:prstGeom>
          <a:noFill/>
        </p:spPr>
        <p:txBody>
          <a:bodyPr wrap="square" rtlCol="0">
            <a:spAutoFit/>
          </a:bodyPr>
          <a:lstStyle/>
          <a:p>
            <a:r>
              <a:rPr lang="en-US" sz="2000" b="1" u="sng" dirty="0">
                <a:effectLst>
                  <a:outerShdw blurRad="38100" dist="38100" dir="2700000" algn="tl">
                    <a:srgbClr val="000000">
                      <a:alpha val="43137"/>
                    </a:srgbClr>
                  </a:outerShdw>
                </a:effectLst>
              </a:rPr>
              <a:t>Initiation</a:t>
            </a:r>
            <a:endParaRPr lang="en-US" b="1" u="sng"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313AAAAB-791E-C696-F55E-36626679F8B5}"/>
              </a:ext>
            </a:extLst>
          </p:cNvPr>
          <p:cNvSpPr txBox="1"/>
          <p:nvPr/>
        </p:nvSpPr>
        <p:spPr>
          <a:xfrm>
            <a:off x="2321512" y="1230923"/>
            <a:ext cx="1266693" cy="861774"/>
          </a:xfrm>
          <a:prstGeom prst="rect">
            <a:avLst/>
          </a:prstGeom>
          <a:noFill/>
        </p:spPr>
        <p:txBody>
          <a:bodyPr wrap="none" rtlCol="0">
            <a:spAutoFit/>
          </a:bodyPr>
          <a:lstStyle/>
          <a:p>
            <a:r>
              <a:rPr lang="en-US" sz="1600" dirty="0"/>
              <a:t>Zoning</a:t>
            </a:r>
          </a:p>
          <a:p>
            <a:r>
              <a:rPr lang="en-US" sz="1600" dirty="0"/>
              <a:t>Commission</a:t>
            </a:r>
          </a:p>
          <a:p>
            <a:r>
              <a:rPr lang="en-US" dirty="0"/>
              <a:t>Processing</a:t>
            </a:r>
            <a:endParaRPr lang="en-US" sz="1600" dirty="0"/>
          </a:p>
        </p:txBody>
      </p:sp>
      <p:sp>
        <p:nvSpPr>
          <p:cNvPr id="5" name="TextBox 4">
            <a:extLst>
              <a:ext uri="{FF2B5EF4-FFF2-40B4-BE49-F238E27FC236}">
                <a16:creationId xmlns:a16="http://schemas.microsoft.com/office/drawing/2014/main" id="{352A2DED-955A-6B9E-8E18-5142465B6751}"/>
              </a:ext>
            </a:extLst>
          </p:cNvPr>
          <p:cNvSpPr txBox="1"/>
          <p:nvPr/>
        </p:nvSpPr>
        <p:spPr>
          <a:xfrm>
            <a:off x="5551485" y="1206733"/>
            <a:ext cx="1398140" cy="923330"/>
          </a:xfrm>
          <a:prstGeom prst="rect">
            <a:avLst/>
          </a:prstGeom>
          <a:noFill/>
        </p:spPr>
        <p:txBody>
          <a:bodyPr wrap="none" rtlCol="0">
            <a:spAutoFit/>
          </a:bodyPr>
          <a:lstStyle/>
          <a:p>
            <a:r>
              <a:rPr lang="en-US" dirty="0"/>
              <a:t>Zoning</a:t>
            </a:r>
          </a:p>
          <a:p>
            <a:r>
              <a:rPr lang="en-US" dirty="0"/>
              <a:t>Commission</a:t>
            </a:r>
          </a:p>
          <a:p>
            <a:r>
              <a:rPr lang="en-US" dirty="0"/>
              <a:t>Hearing</a:t>
            </a:r>
            <a:endParaRPr lang="en-US" sz="2000" dirty="0"/>
          </a:p>
        </p:txBody>
      </p:sp>
      <p:sp>
        <p:nvSpPr>
          <p:cNvPr id="6" name="TextBox 5">
            <a:extLst>
              <a:ext uri="{FF2B5EF4-FFF2-40B4-BE49-F238E27FC236}">
                <a16:creationId xmlns:a16="http://schemas.microsoft.com/office/drawing/2014/main" id="{81C7C673-AB40-DB5B-657F-6F412934CB31}"/>
              </a:ext>
            </a:extLst>
          </p:cNvPr>
          <p:cNvSpPr txBox="1"/>
          <p:nvPr/>
        </p:nvSpPr>
        <p:spPr>
          <a:xfrm>
            <a:off x="7202057" y="1201681"/>
            <a:ext cx="1496329" cy="646331"/>
          </a:xfrm>
          <a:prstGeom prst="rect">
            <a:avLst/>
          </a:prstGeom>
          <a:noFill/>
        </p:spPr>
        <p:txBody>
          <a:bodyPr wrap="square" rtlCol="0">
            <a:spAutoFit/>
          </a:bodyPr>
          <a:lstStyle/>
          <a:p>
            <a:r>
              <a:rPr lang="en-US" dirty="0"/>
              <a:t>Trustee</a:t>
            </a:r>
          </a:p>
          <a:p>
            <a:r>
              <a:rPr lang="en-US" dirty="0"/>
              <a:t>Processing</a:t>
            </a:r>
          </a:p>
        </p:txBody>
      </p:sp>
      <p:sp>
        <p:nvSpPr>
          <p:cNvPr id="7" name="TextBox 6">
            <a:extLst>
              <a:ext uri="{FF2B5EF4-FFF2-40B4-BE49-F238E27FC236}">
                <a16:creationId xmlns:a16="http://schemas.microsoft.com/office/drawing/2014/main" id="{91F3466C-8F8E-8E40-A0EB-FA85B61A0EB9}"/>
              </a:ext>
            </a:extLst>
          </p:cNvPr>
          <p:cNvSpPr txBox="1"/>
          <p:nvPr/>
        </p:nvSpPr>
        <p:spPr>
          <a:xfrm>
            <a:off x="8867636" y="1192812"/>
            <a:ext cx="1184940" cy="707886"/>
          </a:xfrm>
          <a:prstGeom prst="rect">
            <a:avLst/>
          </a:prstGeom>
          <a:noFill/>
        </p:spPr>
        <p:txBody>
          <a:bodyPr wrap="none" rtlCol="0">
            <a:spAutoFit/>
          </a:bodyPr>
          <a:lstStyle/>
          <a:p>
            <a:r>
              <a:rPr lang="en-US" sz="2000" b="1" u="sng" dirty="0">
                <a:solidFill>
                  <a:schemeClr val="accent1"/>
                </a:solidFill>
                <a:effectLst>
                  <a:outerShdw blurRad="38100" dist="38100" dir="2700000" algn="tl">
                    <a:srgbClr val="000000">
                      <a:alpha val="43137"/>
                    </a:srgbClr>
                  </a:outerShdw>
                </a:effectLst>
              </a:rPr>
              <a:t>Trustee </a:t>
            </a:r>
          </a:p>
          <a:p>
            <a:r>
              <a:rPr lang="en-US" sz="2000" b="1" u="sng" dirty="0">
                <a:solidFill>
                  <a:schemeClr val="accent1"/>
                </a:solidFill>
                <a:effectLst>
                  <a:outerShdw blurRad="38100" dist="38100" dir="2700000" algn="tl">
                    <a:srgbClr val="000000">
                      <a:alpha val="43137"/>
                    </a:srgbClr>
                  </a:outerShdw>
                </a:effectLst>
              </a:rPr>
              <a:t>Hearing </a:t>
            </a:r>
          </a:p>
        </p:txBody>
      </p:sp>
      <p:sp>
        <p:nvSpPr>
          <p:cNvPr id="8" name="TextBox 7">
            <a:extLst>
              <a:ext uri="{FF2B5EF4-FFF2-40B4-BE49-F238E27FC236}">
                <a16:creationId xmlns:a16="http://schemas.microsoft.com/office/drawing/2014/main" id="{8332BA80-7434-382C-431E-F493FF111C6F}"/>
              </a:ext>
            </a:extLst>
          </p:cNvPr>
          <p:cNvSpPr txBox="1"/>
          <p:nvPr/>
        </p:nvSpPr>
        <p:spPr>
          <a:xfrm>
            <a:off x="10256424" y="1192812"/>
            <a:ext cx="1661352" cy="369332"/>
          </a:xfrm>
          <a:prstGeom prst="rect">
            <a:avLst/>
          </a:prstGeom>
          <a:noFill/>
        </p:spPr>
        <p:txBody>
          <a:bodyPr wrap="none" rtlCol="0">
            <a:spAutoFit/>
          </a:bodyPr>
          <a:lstStyle/>
          <a:p>
            <a:r>
              <a:rPr lang="en-US" dirty="0"/>
              <a:t>Trustee Action</a:t>
            </a:r>
          </a:p>
        </p:txBody>
      </p:sp>
      <p:sp>
        <p:nvSpPr>
          <p:cNvPr id="9" name="TextBox 8">
            <a:extLst>
              <a:ext uri="{FF2B5EF4-FFF2-40B4-BE49-F238E27FC236}">
                <a16:creationId xmlns:a16="http://schemas.microsoft.com/office/drawing/2014/main" id="{B2D25EBF-3EEA-08F1-4918-3926CDB34A31}"/>
              </a:ext>
            </a:extLst>
          </p:cNvPr>
          <p:cNvSpPr txBox="1"/>
          <p:nvPr/>
        </p:nvSpPr>
        <p:spPr>
          <a:xfrm>
            <a:off x="243987" y="2736559"/>
            <a:ext cx="1621341"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Property owner/Lessee files application</a:t>
            </a:r>
          </a:p>
        </p:txBody>
      </p:sp>
      <p:sp>
        <p:nvSpPr>
          <p:cNvPr id="10" name="TextBox 9">
            <a:extLst>
              <a:ext uri="{FF2B5EF4-FFF2-40B4-BE49-F238E27FC236}">
                <a16:creationId xmlns:a16="http://schemas.microsoft.com/office/drawing/2014/main" id="{960A736E-A642-9949-D3A6-64CBF7C77412}"/>
              </a:ext>
            </a:extLst>
          </p:cNvPr>
          <p:cNvSpPr txBox="1"/>
          <p:nvPr/>
        </p:nvSpPr>
        <p:spPr>
          <a:xfrm>
            <a:off x="243987" y="3704981"/>
            <a:ext cx="162134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Trustees pass resolution</a:t>
            </a:r>
          </a:p>
        </p:txBody>
      </p:sp>
      <p:sp>
        <p:nvSpPr>
          <p:cNvPr id="11" name="TextBox 10">
            <a:extLst>
              <a:ext uri="{FF2B5EF4-FFF2-40B4-BE49-F238E27FC236}">
                <a16:creationId xmlns:a16="http://schemas.microsoft.com/office/drawing/2014/main" id="{EC5BFC28-F251-FFF8-2A4A-58FAC90BC58C}"/>
              </a:ext>
            </a:extLst>
          </p:cNvPr>
          <p:cNvSpPr txBox="1"/>
          <p:nvPr/>
        </p:nvSpPr>
        <p:spPr>
          <a:xfrm>
            <a:off x="243987" y="4404836"/>
            <a:ext cx="162134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 motion</a:t>
            </a:r>
          </a:p>
        </p:txBody>
      </p:sp>
      <p:sp>
        <p:nvSpPr>
          <p:cNvPr id="14" name="Right Bracket 13">
            <a:extLst>
              <a:ext uri="{FF2B5EF4-FFF2-40B4-BE49-F238E27FC236}">
                <a16:creationId xmlns:a16="http://schemas.microsoft.com/office/drawing/2014/main" id="{E6763734-862D-BDCD-BB85-726236144848}"/>
              </a:ext>
            </a:extLst>
          </p:cNvPr>
          <p:cNvSpPr/>
          <p:nvPr/>
        </p:nvSpPr>
        <p:spPr>
          <a:xfrm>
            <a:off x="1865327" y="2909316"/>
            <a:ext cx="106347" cy="2114550"/>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5" name="Arrow: Right 14">
            <a:extLst>
              <a:ext uri="{FF2B5EF4-FFF2-40B4-BE49-F238E27FC236}">
                <a16:creationId xmlns:a16="http://schemas.microsoft.com/office/drawing/2014/main" id="{4A8B4E2B-73DF-3DD7-879C-27A010ABF817}"/>
              </a:ext>
            </a:extLst>
          </p:cNvPr>
          <p:cNvSpPr/>
          <p:nvPr/>
        </p:nvSpPr>
        <p:spPr>
          <a:xfrm>
            <a:off x="2009774" y="3629025"/>
            <a:ext cx="39052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7415CB5-16B8-821C-A572-5B2C904F41B0}"/>
              </a:ext>
            </a:extLst>
          </p:cNvPr>
          <p:cNvSpPr txBox="1"/>
          <p:nvPr/>
        </p:nvSpPr>
        <p:spPr>
          <a:xfrm>
            <a:off x="2438400" y="3450729"/>
            <a:ext cx="1154614"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Begins process</a:t>
            </a:r>
          </a:p>
        </p:txBody>
      </p:sp>
      <p:sp>
        <p:nvSpPr>
          <p:cNvPr id="17" name="Arrow: Right 16">
            <a:extLst>
              <a:ext uri="{FF2B5EF4-FFF2-40B4-BE49-F238E27FC236}">
                <a16:creationId xmlns:a16="http://schemas.microsoft.com/office/drawing/2014/main" id="{277F2CB3-58F5-C586-86D3-794E97FF081B}"/>
              </a:ext>
            </a:extLst>
          </p:cNvPr>
          <p:cNvSpPr/>
          <p:nvPr/>
        </p:nvSpPr>
        <p:spPr>
          <a:xfrm>
            <a:off x="3569428" y="3623141"/>
            <a:ext cx="434707"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680C267-A7FB-4117-0C75-9F92FB18FB05}"/>
              </a:ext>
            </a:extLst>
          </p:cNvPr>
          <p:cNvSpPr txBox="1"/>
          <p:nvPr/>
        </p:nvSpPr>
        <p:spPr>
          <a:xfrm>
            <a:off x="5551485" y="3496125"/>
            <a:ext cx="1116648"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Public hearing</a:t>
            </a:r>
          </a:p>
        </p:txBody>
      </p:sp>
      <p:sp>
        <p:nvSpPr>
          <p:cNvPr id="19" name="TextBox 18">
            <a:extLst>
              <a:ext uri="{FF2B5EF4-FFF2-40B4-BE49-F238E27FC236}">
                <a16:creationId xmlns:a16="http://schemas.microsoft.com/office/drawing/2014/main" id="{41AFC28B-0C13-C540-811E-9A608057ADFE}"/>
              </a:ext>
            </a:extLst>
          </p:cNvPr>
          <p:cNvSpPr txBox="1"/>
          <p:nvPr/>
        </p:nvSpPr>
        <p:spPr>
          <a:xfrm>
            <a:off x="4228444" y="1201681"/>
            <a:ext cx="647934" cy="369332"/>
          </a:xfrm>
          <a:prstGeom prst="rect">
            <a:avLst/>
          </a:prstGeom>
          <a:noFill/>
        </p:spPr>
        <p:txBody>
          <a:bodyPr wrap="none" rtlCol="0">
            <a:spAutoFit/>
          </a:bodyPr>
          <a:lstStyle/>
          <a:p>
            <a:r>
              <a:rPr lang="en-US" sz="1600" dirty="0"/>
              <a:t> </a:t>
            </a:r>
            <a:r>
              <a:rPr lang="en-US" dirty="0"/>
              <a:t>RPC</a:t>
            </a:r>
            <a:endParaRPr lang="en-US" sz="1600" dirty="0"/>
          </a:p>
        </p:txBody>
      </p:sp>
      <p:sp>
        <p:nvSpPr>
          <p:cNvPr id="20" name="TextBox 19">
            <a:extLst>
              <a:ext uri="{FF2B5EF4-FFF2-40B4-BE49-F238E27FC236}">
                <a16:creationId xmlns:a16="http://schemas.microsoft.com/office/drawing/2014/main" id="{9258F29B-4769-5DAA-CC29-DD50ED86D6DB}"/>
              </a:ext>
            </a:extLst>
          </p:cNvPr>
          <p:cNvSpPr txBox="1"/>
          <p:nvPr/>
        </p:nvSpPr>
        <p:spPr>
          <a:xfrm>
            <a:off x="4039698" y="3419950"/>
            <a:ext cx="1154614"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a:t>RPC recommend approval, denial, or modification</a:t>
            </a:r>
          </a:p>
        </p:txBody>
      </p:sp>
      <p:sp>
        <p:nvSpPr>
          <p:cNvPr id="21" name="Arrow: Right 20">
            <a:extLst>
              <a:ext uri="{FF2B5EF4-FFF2-40B4-BE49-F238E27FC236}">
                <a16:creationId xmlns:a16="http://schemas.microsoft.com/office/drawing/2014/main" id="{86CD8A79-B335-5FAD-6751-26558CD14F0B}"/>
              </a:ext>
            </a:extLst>
          </p:cNvPr>
          <p:cNvSpPr/>
          <p:nvPr/>
        </p:nvSpPr>
        <p:spPr>
          <a:xfrm>
            <a:off x="5083186"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E0C6F133-4F10-DDF5-0042-91E70B0BBED1}"/>
              </a:ext>
            </a:extLst>
          </p:cNvPr>
          <p:cNvSpPr/>
          <p:nvPr/>
        </p:nvSpPr>
        <p:spPr>
          <a:xfrm>
            <a:off x="6658843"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9654FE5-A362-8B0E-F668-A5DF2C4C1B25}"/>
              </a:ext>
            </a:extLst>
          </p:cNvPr>
          <p:cNvSpPr txBox="1"/>
          <p:nvPr/>
        </p:nvSpPr>
        <p:spPr>
          <a:xfrm>
            <a:off x="7135093" y="3496125"/>
            <a:ext cx="1059136" cy="830997"/>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a:t>Township </a:t>
            </a:r>
          </a:p>
          <a:p>
            <a:r>
              <a:rPr lang="en-US" sz="1600" dirty="0"/>
              <a:t>Trustee</a:t>
            </a:r>
          </a:p>
          <a:p>
            <a:r>
              <a:rPr lang="en-US" sz="1600" dirty="0"/>
              <a:t>process</a:t>
            </a:r>
          </a:p>
        </p:txBody>
      </p:sp>
      <p:sp>
        <p:nvSpPr>
          <p:cNvPr id="24" name="Arrow: Right 23">
            <a:extLst>
              <a:ext uri="{FF2B5EF4-FFF2-40B4-BE49-F238E27FC236}">
                <a16:creationId xmlns:a16="http://schemas.microsoft.com/office/drawing/2014/main" id="{0B440CD1-9747-9F19-3D03-1134777160EB}"/>
              </a:ext>
            </a:extLst>
          </p:cNvPr>
          <p:cNvSpPr/>
          <p:nvPr/>
        </p:nvSpPr>
        <p:spPr>
          <a:xfrm>
            <a:off x="8067892"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C0C8D2AB-9954-19A3-6E71-60B05DD9A7DA}"/>
              </a:ext>
            </a:extLst>
          </p:cNvPr>
          <p:cNvSpPr txBox="1"/>
          <p:nvPr/>
        </p:nvSpPr>
        <p:spPr>
          <a:xfrm>
            <a:off x="8561733" y="3496125"/>
            <a:ext cx="1513919"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t>Township Trustee</a:t>
            </a:r>
          </a:p>
          <a:p>
            <a:r>
              <a:rPr lang="en-US" sz="1600" dirty="0"/>
              <a:t>Public hearing</a:t>
            </a:r>
          </a:p>
        </p:txBody>
      </p:sp>
      <p:sp>
        <p:nvSpPr>
          <p:cNvPr id="26" name="Arrow: Right 25">
            <a:extLst>
              <a:ext uri="{FF2B5EF4-FFF2-40B4-BE49-F238E27FC236}">
                <a16:creationId xmlns:a16="http://schemas.microsoft.com/office/drawing/2014/main" id="{B7B88647-69E0-6868-8F59-8709F525B006}"/>
              </a:ext>
            </a:extLst>
          </p:cNvPr>
          <p:cNvSpPr/>
          <p:nvPr/>
        </p:nvSpPr>
        <p:spPr>
          <a:xfrm>
            <a:off x="9855118"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128415C2-FCB8-5B9A-9594-CCFFCA043739}"/>
              </a:ext>
            </a:extLst>
          </p:cNvPr>
          <p:cNvSpPr txBox="1"/>
          <p:nvPr/>
        </p:nvSpPr>
        <p:spPr>
          <a:xfrm>
            <a:off x="10372725" y="3512283"/>
            <a:ext cx="142875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Township Trustee</a:t>
            </a:r>
          </a:p>
          <a:p>
            <a:r>
              <a:rPr lang="en-US" dirty="0"/>
              <a:t>Decision</a:t>
            </a:r>
          </a:p>
        </p:txBody>
      </p:sp>
      <p:sp>
        <p:nvSpPr>
          <p:cNvPr id="12" name="TextBox 11">
            <a:extLst>
              <a:ext uri="{FF2B5EF4-FFF2-40B4-BE49-F238E27FC236}">
                <a16:creationId xmlns:a16="http://schemas.microsoft.com/office/drawing/2014/main" id="{FD901C84-1BA2-2EE4-CC8B-820C661CD9FD}"/>
              </a:ext>
            </a:extLst>
          </p:cNvPr>
          <p:cNvSpPr txBox="1"/>
          <p:nvPr/>
        </p:nvSpPr>
        <p:spPr>
          <a:xfrm>
            <a:off x="2321512" y="4781550"/>
            <a:ext cx="7251113" cy="923330"/>
          </a:xfrm>
          <a:prstGeom prst="rect">
            <a:avLst/>
          </a:prstGeom>
          <a:noFill/>
        </p:spPr>
        <p:txBody>
          <a:bodyPr wrap="square" rtlCol="0">
            <a:spAutoFit/>
          </a:bodyPr>
          <a:lstStyle/>
          <a:p>
            <a:r>
              <a:rPr lang="en-US" dirty="0">
                <a:solidFill>
                  <a:schemeClr val="accent1"/>
                </a:solidFill>
              </a:rPr>
              <a:t>At the advertised time, date, and place, the Board of Township Trustees shall conduct a public hearing on the proposed amendment.</a:t>
            </a:r>
            <a:endParaRPr lang="en-US" dirty="0"/>
          </a:p>
        </p:txBody>
      </p:sp>
    </p:spTree>
    <p:extLst>
      <p:ext uri="{BB962C8B-B14F-4D97-AF65-F5344CB8AC3E}">
        <p14:creationId xmlns:p14="http://schemas.microsoft.com/office/powerpoint/2010/main" val="940546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6EE86-6336-6637-2B94-E91B5B942D6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2D15D8-C073-2305-5B47-398FB462A07A}"/>
              </a:ext>
            </a:extLst>
          </p:cNvPr>
          <p:cNvSpPr txBox="1"/>
          <p:nvPr/>
        </p:nvSpPr>
        <p:spPr>
          <a:xfrm>
            <a:off x="336864" y="1192812"/>
            <a:ext cx="1435586" cy="400110"/>
          </a:xfrm>
          <a:prstGeom prst="rect">
            <a:avLst/>
          </a:prstGeom>
          <a:noFill/>
        </p:spPr>
        <p:txBody>
          <a:bodyPr wrap="square" rtlCol="0">
            <a:spAutoFit/>
          </a:bodyPr>
          <a:lstStyle/>
          <a:p>
            <a:r>
              <a:rPr lang="en-US" sz="2000" b="1" u="sng" dirty="0">
                <a:effectLst>
                  <a:outerShdw blurRad="38100" dist="38100" dir="2700000" algn="tl">
                    <a:srgbClr val="000000">
                      <a:alpha val="43137"/>
                    </a:srgbClr>
                  </a:outerShdw>
                </a:effectLst>
              </a:rPr>
              <a:t>Initiation</a:t>
            </a:r>
            <a:endParaRPr lang="en-US" b="1" u="sng"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614300BF-86D1-3DF9-DB6F-B1604DCA94F9}"/>
              </a:ext>
            </a:extLst>
          </p:cNvPr>
          <p:cNvSpPr txBox="1"/>
          <p:nvPr/>
        </p:nvSpPr>
        <p:spPr>
          <a:xfrm>
            <a:off x="2321512" y="1230923"/>
            <a:ext cx="1266693" cy="861774"/>
          </a:xfrm>
          <a:prstGeom prst="rect">
            <a:avLst/>
          </a:prstGeom>
          <a:noFill/>
        </p:spPr>
        <p:txBody>
          <a:bodyPr wrap="none" rtlCol="0">
            <a:spAutoFit/>
          </a:bodyPr>
          <a:lstStyle/>
          <a:p>
            <a:r>
              <a:rPr lang="en-US" sz="1600" dirty="0"/>
              <a:t>Zoning</a:t>
            </a:r>
          </a:p>
          <a:p>
            <a:r>
              <a:rPr lang="en-US" sz="1600" dirty="0"/>
              <a:t>Commission</a:t>
            </a:r>
          </a:p>
          <a:p>
            <a:r>
              <a:rPr lang="en-US" dirty="0"/>
              <a:t>Processing</a:t>
            </a:r>
            <a:endParaRPr lang="en-US" sz="1600" dirty="0"/>
          </a:p>
        </p:txBody>
      </p:sp>
      <p:sp>
        <p:nvSpPr>
          <p:cNvPr id="5" name="TextBox 4">
            <a:extLst>
              <a:ext uri="{FF2B5EF4-FFF2-40B4-BE49-F238E27FC236}">
                <a16:creationId xmlns:a16="http://schemas.microsoft.com/office/drawing/2014/main" id="{50708601-1B9A-8FD5-008C-9CB688463B95}"/>
              </a:ext>
            </a:extLst>
          </p:cNvPr>
          <p:cNvSpPr txBox="1"/>
          <p:nvPr/>
        </p:nvSpPr>
        <p:spPr>
          <a:xfrm>
            <a:off x="5551485" y="1206733"/>
            <a:ext cx="1398140" cy="923330"/>
          </a:xfrm>
          <a:prstGeom prst="rect">
            <a:avLst/>
          </a:prstGeom>
          <a:noFill/>
        </p:spPr>
        <p:txBody>
          <a:bodyPr wrap="none" rtlCol="0">
            <a:spAutoFit/>
          </a:bodyPr>
          <a:lstStyle/>
          <a:p>
            <a:r>
              <a:rPr lang="en-US" dirty="0"/>
              <a:t>Zoning</a:t>
            </a:r>
          </a:p>
          <a:p>
            <a:r>
              <a:rPr lang="en-US" dirty="0"/>
              <a:t>Commission</a:t>
            </a:r>
          </a:p>
          <a:p>
            <a:r>
              <a:rPr lang="en-US" dirty="0"/>
              <a:t>Hearing</a:t>
            </a:r>
            <a:endParaRPr lang="en-US" sz="2000" dirty="0"/>
          </a:p>
        </p:txBody>
      </p:sp>
      <p:sp>
        <p:nvSpPr>
          <p:cNvPr id="6" name="TextBox 5">
            <a:extLst>
              <a:ext uri="{FF2B5EF4-FFF2-40B4-BE49-F238E27FC236}">
                <a16:creationId xmlns:a16="http://schemas.microsoft.com/office/drawing/2014/main" id="{717C9646-D481-31E6-E413-202385FFC932}"/>
              </a:ext>
            </a:extLst>
          </p:cNvPr>
          <p:cNvSpPr txBox="1"/>
          <p:nvPr/>
        </p:nvSpPr>
        <p:spPr>
          <a:xfrm>
            <a:off x="7202057" y="1201681"/>
            <a:ext cx="1496329" cy="646331"/>
          </a:xfrm>
          <a:prstGeom prst="rect">
            <a:avLst/>
          </a:prstGeom>
          <a:noFill/>
        </p:spPr>
        <p:txBody>
          <a:bodyPr wrap="square" rtlCol="0">
            <a:spAutoFit/>
          </a:bodyPr>
          <a:lstStyle/>
          <a:p>
            <a:r>
              <a:rPr lang="en-US" dirty="0"/>
              <a:t>Trustee</a:t>
            </a:r>
          </a:p>
          <a:p>
            <a:r>
              <a:rPr lang="en-US" dirty="0"/>
              <a:t>Processing</a:t>
            </a:r>
          </a:p>
        </p:txBody>
      </p:sp>
      <p:sp>
        <p:nvSpPr>
          <p:cNvPr id="7" name="TextBox 6">
            <a:extLst>
              <a:ext uri="{FF2B5EF4-FFF2-40B4-BE49-F238E27FC236}">
                <a16:creationId xmlns:a16="http://schemas.microsoft.com/office/drawing/2014/main" id="{8F9ED3DC-A1DF-A4AC-0918-A87DA8D98F08}"/>
              </a:ext>
            </a:extLst>
          </p:cNvPr>
          <p:cNvSpPr txBox="1"/>
          <p:nvPr/>
        </p:nvSpPr>
        <p:spPr>
          <a:xfrm>
            <a:off x="8867636" y="1192812"/>
            <a:ext cx="1050288" cy="646331"/>
          </a:xfrm>
          <a:prstGeom prst="rect">
            <a:avLst/>
          </a:prstGeom>
          <a:noFill/>
        </p:spPr>
        <p:txBody>
          <a:bodyPr wrap="none" rtlCol="0">
            <a:spAutoFit/>
          </a:bodyPr>
          <a:lstStyle/>
          <a:p>
            <a:r>
              <a:rPr lang="en-US" dirty="0"/>
              <a:t>Trustee </a:t>
            </a:r>
          </a:p>
          <a:p>
            <a:r>
              <a:rPr lang="en-US" dirty="0"/>
              <a:t>Hearing </a:t>
            </a:r>
          </a:p>
        </p:txBody>
      </p:sp>
      <p:sp>
        <p:nvSpPr>
          <p:cNvPr id="8" name="TextBox 7">
            <a:extLst>
              <a:ext uri="{FF2B5EF4-FFF2-40B4-BE49-F238E27FC236}">
                <a16:creationId xmlns:a16="http://schemas.microsoft.com/office/drawing/2014/main" id="{428B2325-4743-5C72-4447-EB9C47AEC594}"/>
              </a:ext>
            </a:extLst>
          </p:cNvPr>
          <p:cNvSpPr txBox="1"/>
          <p:nvPr/>
        </p:nvSpPr>
        <p:spPr>
          <a:xfrm>
            <a:off x="10256424" y="1192812"/>
            <a:ext cx="1913922" cy="400110"/>
          </a:xfrm>
          <a:prstGeom prst="rect">
            <a:avLst/>
          </a:prstGeom>
          <a:noFill/>
        </p:spPr>
        <p:txBody>
          <a:bodyPr wrap="none" rtlCol="0">
            <a:spAutoFit/>
          </a:bodyPr>
          <a:lstStyle/>
          <a:p>
            <a:r>
              <a:rPr lang="en-US" sz="2000" b="1" u="sng" dirty="0">
                <a:solidFill>
                  <a:schemeClr val="bg1"/>
                </a:solidFill>
                <a:effectLst>
                  <a:outerShdw blurRad="38100" dist="38100" dir="2700000" algn="tl">
                    <a:srgbClr val="000000">
                      <a:alpha val="43137"/>
                    </a:srgbClr>
                  </a:outerShdw>
                </a:effectLst>
              </a:rPr>
              <a:t>Trustee Action</a:t>
            </a:r>
          </a:p>
        </p:txBody>
      </p:sp>
      <p:sp>
        <p:nvSpPr>
          <p:cNvPr id="9" name="TextBox 8">
            <a:extLst>
              <a:ext uri="{FF2B5EF4-FFF2-40B4-BE49-F238E27FC236}">
                <a16:creationId xmlns:a16="http://schemas.microsoft.com/office/drawing/2014/main" id="{0D64E4EB-38FE-7E52-936A-E69ADA31CE43}"/>
              </a:ext>
            </a:extLst>
          </p:cNvPr>
          <p:cNvSpPr txBox="1"/>
          <p:nvPr/>
        </p:nvSpPr>
        <p:spPr>
          <a:xfrm>
            <a:off x="243987" y="2736559"/>
            <a:ext cx="1621341"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Property owner/Lessee files application</a:t>
            </a:r>
          </a:p>
        </p:txBody>
      </p:sp>
      <p:sp>
        <p:nvSpPr>
          <p:cNvPr id="10" name="TextBox 9">
            <a:extLst>
              <a:ext uri="{FF2B5EF4-FFF2-40B4-BE49-F238E27FC236}">
                <a16:creationId xmlns:a16="http://schemas.microsoft.com/office/drawing/2014/main" id="{C772F7E4-783F-0BD6-1313-D790FC16AC59}"/>
              </a:ext>
            </a:extLst>
          </p:cNvPr>
          <p:cNvSpPr txBox="1"/>
          <p:nvPr/>
        </p:nvSpPr>
        <p:spPr>
          <a:xfrm>
            <a:off x="243987" y="3704981"/>
            <a:ext cx="162134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Trustees pass resolution</a:t>
            </a:r>
          </a:p>
        </p:txBody>
      </p:sp>
      <p:sp>
        <p:nvSpPr>
          <p:cNvPr id="11" name="TextBox 10">
            <a:extLst>
              <a:ext uri="{FF2B5EF4-FFF2-40B4-BE49-F238E27FC236}">
                <a16:creationId xmlns:a16="http://schemas.microsoft.com/office/drawing/2014/main" id="{97E3D8F5-6B2C-8AD2-A049-D1F628C6972F}"/>
              </a:ext>
            </a:extLst>
          </p:cNvPr>
          <p:cNvSpPr txBox="1"/>
          <p:nvPr/>
        </p:nvSpPr>
        <p:spPr>
          <a:xfrm>
            <a:off x="243987" y="4404836"/>
            <a:ext cx="162134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 motion</a:t>
            </a:r>
          </a:p>
        </p:txBody>
      </p:sp>
      <p:sp>
        <p:nvSpPr>
          <p:cNvPr id="14" name="Right Bracket 13">
            <a:extLst>
              <a:ext uri="{FF2B5EF4-FFF2-40B4-BE49-F238E27FC236}">
                <a16:creationId xmlns:a16="http://schemas.microsoft.com/office/drawing/2014/main" id="{C27B7906-C039-9DF6-0050-E4A8A08C6501}"/>
              </a:ext>
            </a:extLst>
          </p:cNvPr>
          <p:cNvSpPr/>
          <p:nvPr/>
        </p:nvSpPr>
        <p:spPr>
          <a:xfrm>
            <a:off x="1865327" y="2909316"/>
            <a:ext cx="106347" cy="2114550"/>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5" name="Arrow: Right 14">
            <a:extLst>
              <a:ext uri="{FF2B5EF4-FFF2-40B4-BE49-F238E27FC236}">
                <a16:creationId xmlns:a16="http://schemas.microsoft.com/office/drawing/2014/main" id="{D44788AF-7FEA-749F-8DA5-EB497F4760FA}"/>
              </a:ext>
            </a:extLst>
          </p:cNvPr>
          <p:cNvSpPr/>
          <p:nvPr/>
        </p:nvSpPr>
        <p:spPr>
          <a:xfrm>
            <a:off x="2009774" y="3629025"/>
            <a:ext cx="39052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BB5E547-19F1-200F-52B6-923EE9D68810}"/>
              </a:ext>
            </a:extLst>
          </p:cNvPr>
          <p:cNvSpPr txBox="1"/>
          <p:nvPr/>
        </p:nvSpPr>
        <p:spPr>
          <a:xfrm>
            <a:off x="2438400" y="3450729"/>
            <a:ext cx="1154614"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Begins process</a:t>
            </a:r>
          </a:p>
        </p:txBody>
      </p:sp>
      <p:sp>
        <p:nvSpPr>
          <p:cNvPr id="17" name="Arrow: Right 16">
            <a:extLst>
              <a:ext uri="{FF2B5EF4-FFF2-40B4-BE49-F238E27FC236}">
                <a16:creationId xmlns:a16="http://schemas.microsoft.com/office/drawing/2014/main" id="{CE62DC13-324E-45B5-75F3-1C1F67B82F68}"/>
              </a:ext>
            </a:extLst>
          </p:cNvPr>
          <p:cNvSpPr/>
          <p:nvPr/>
        </p:nvSpPr>
        <p:spPr>
          <a:xfrm>
            <a:off x="3569428" y="3623141"/>
            <a:ext cx="434707"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B92C752-3918-1CF0-1958-DDA05DCBDA14}"/>
              </a:ext>
            </a:extLst>
          </p:cNvPr>
          <p:cNvSpPr txBox="1"/>
          <p:nvPr/>
        </p:nvSpPr>
        <p:spPr>
          <a:xfrm>
            <a:off x="5551485" y="3496125"/>
            <a:ext cx="1116648"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Zoning Commission</a:t>
            </a:r>
          </a:p>
          <a:p>
            <a:r>
              <a:rPr lang="en-US" sz="1400" dirty="0"/>
              <a:t>Public hearing</a:t>
            </a:r>
          </a:p>
        </p:txBody>
      </p:sp>
      <p:sp>
        <p:nvSpPr>
          <p:cNvPr id="19" name="TextBox 18">
            <a:extLst>
              <a:ext uri="{FF2B5EF4-FFF2-40B4-BE49-F238E27FC236}">
                <a16:creationId xmlns:a16="http://schemas.microsoft.com/office/drawing/2014/main" id="{6965B589-B047-DD5B-0ED9-9161647DF4B3}"/>
              </a:ext>
            </a:extLst>
          </p:cNvPr>
          <p:cNvSpPr txBox="1"/>
          <p:nvPr/>
        </p:nvSpPr>
        <p:spPr>
          <a:xfrm>
            <a:off x="4228444" y="1201681"/>
            <a:ext cx="647934" cy="369332"/>
          </a:xfrm>
          <a:prstGeom prst="rect">
            <a:avLst/>
          </a:prstGeom>
          <a:noFill/>
        </p:spPr>
        <p:txBody>
          <a:bodyPr wrap="none" rtlCol="0">
            <a:spAutoFit/>
          </a:bodyPr>
          <a:lstStyle/>
          <a:p>
            <a:r>
              <a:rPr lang="en-US" sz="1600" dirty="0"/>
              <a:t> </a:t>
            </a:r>
            <a:r>
              <a:rPr lang="en-US" dirty="0"/>
              <a:t>RPC</a:t>
            </a:r>
            <a:endParaRPr lang="en-US" sz="1600" dirty="0"/>
          </a:p>
        </p:txBody>
      </p:sp>
      <p:sp>
        <p:nvSpPr>
          <p:cNvPr id="20" name="TextBox 19">
            <a:extLst>
              <a:ext uri="{FF2B5EF4-FFF2-40B4-BE49-F238E27FC236}">
                <a16:creationId xmlns:a16="http://schemas.microsoft.com/office/drawing/2014/main" id="{5FCCD522-1F67-1247-29B4-6518FF064914}"/>
              </a:ext>
            </a:extLst>
          </p:cNvPr>
          <p:cNvSpPr txBox="1"/>
          <p:nvPr/>
        </p:nvSpPr>
        <p:spPr>
          <a:xfrm>
            <a:off x="4039698" y="3419950"/>
            <a:ext cx="1154614"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a:t>RPC recommend approval, denial, or modification</a:t>
            </a:r>
          </a:p>
        </p:txBody>
      </p:sp>
      <p:sp>
        <p:nvSpPr>
          <p:cNvPr id="21" name="Arrow: Right 20">
            <a:extLst>
              <a:ext uri="{FF2B5EF4-FFF2-40B4-BE49-F238E27FC236}">
                <a16:creationId xmlns:a16="http://schemas.microsoft.com/office/drawing/2014/main" id="{32420462-47A9-1322-D2C4-3CC8794C7ACE}"/>
              </a:ext>
            </a:extLst>
          </p:cNvPr>
          <p:cNvSpPr/>
          <p:nvPr/>
        </p:nvSpPr>
        <p:spPr>
          <a:xfrm>
            <a:off x="5083186"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A832D7B5-EED8-C21B-DEC7-31A9A82248CB}"/>
              </a:ext>
            </a:extLst>
          </p:cNvPr>
          <p:cNvSpPr/>
          <p:nvPr/>
        </p:nvSpPr>
        <p:spPr>
          <a:xfrm>
            <a:off x="6658843"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87F11EC8-2DCE-4594-D26A-23E4C6A14914}"/>
              </a:ext>
            </a:extLst>
          </p:cNvPr>
          <p:cNvSpPr txBox="1"/>
          <p:nvPr/>
        </p:nvSpPr>
        <p:spPr>
          <a:xfrm>
            <a:off x="7135093" y="3496125"/>
            <a:ext cx="1059136" cy="830997"/>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a:t>Township </a:t>
            </a:r>
          </a:p>
          <a:p>
            <a:r>
              <a:rPr lang="en-US" sz="1600" dirty="0"/>
              <a:t>Trustee</a:t>
            </a:r>
          </a:p>
          <a:p>
            <a:r>
              <a:rPr lang="en-US" sz="1600" dirty="0"/>
              <a:t>process</a:t>
            </a:r>
          </a:p>
        </p:txBody>
      </p:sp>
      <p:sp>
        <p:nvSpPr>
          <p:cNvPr id="24" name="Arrow: Right 23">
            <a:extLst>
              <a:ext uri="{FF2B5EF4-FFF2-40B4-BE49-F238E27FC236}">
                <a16:creationId xmlns:a16="http://schemas.microsoft.com/office/drawing/2014/main" id="{A6F22C70-5E34-585E-53B6-406CD7863F93}"/>
              </a:ext>
            </a:extLst>
          </p:cNvPr>
          <p:cNvSpPr/>
          <p:nvPr/>
        </p:nvSpPr>
        <p:spPr>
          <a:xfrm>
            <a:off x="8067892"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1245565-8975-038B-46F7-33F76FC31DE9}"/>
              </a:ext>
            </a:extLst>
          </p:cNvPr>
          <p:cNvSpPr txBox="1"/>
          <p:nvPr/>
        </p:nvSpPr>
        <p:spPr>
          <a:xfrm>
            <a:off x="8561733" y="3496125"/>
            <a:ext cx="1513919"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t>Township Trustee</a:t>
            </a:r>
          </a:p>
          <a:p>
            <a:r>
              <a:rPr lang="en-US" sz="1600" dirty="0"/>
              <a:t>Public hearing</a:t>
            </a:r>
          </a:p>
        </p:txBody>
      </p:sp>
      <p:sp>
        <p:nvSpPr>
          <p:cNvPr id="26" name="Arrow: Right 25">
            <a:extLst>
              <a:ext uri="{FF2B5EF4-FFF2-40B4-BE49-F238E27FC236}">
                <a16:creationId xmlns:a16="http://schemas.microsoft.com/office/drawing/2014/main" id="{15962CBB-61CC-BFA3-AC2A-211A0740FD26}"/>
              </a:ext>
            </a:extLst>
          </p:cNvPr>
          <p:cNvSpPr/>
          <p:nvPr/>
        </p:nvSpPr>
        <p:spPr>
          <a:xfrm>
            <a:off x="9855118" y="3623141"/>
            <a:ext cx="476250"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D104729B-08A9-1197-4D85-AED71A19BDFA}"/>
              </a:ext>
            </a:extLst>
          </p:cNvPr>
          <p:cNvSpPr txBox="1"/>
          <p:nvPr/>
        </p:nvSpPr>
        <p:spPr>
          <a:xfrm>
            <a:off x="10372725" y="3512283"/>
            <a:ext cx="142875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Township Trustee</a:t>
            </a:r>
          </a:p>
          <a:p>
            <a:r>
              <a:rPr lang="en-US" dirty="0"/>
              <a:t>Decision</a:t>
            </a:r>
          </a:p>
        </p:txBody>
      </p:sp>
      <p:sp>
        <p:nvSpPr>
          <p:cNvPr id="2" name="TextBox 1">
            <a:extLst>
              <a:ext uri="{FF2B5EF4-FFF2-40B4-BE49-F238E27FC236}">
                <a16:creationId xmlns:a16="http://schemas.microsoft.com/office/drawing/2014/main" id="{4B887289-AE34-DD96-B341-4E0480294EDB}"/>
              </a:ext>
            </a:extLst>
          </p:cNvPr>
          <p:cNvSpPr txBox="1"/>
          <p:nvPr/>
        </p:nvSpPr>
        <p:spPr>
          <a:xfrm>
            <a:off x="2284542" y="4584490"/>
            <a:ext cx="7108238" cy="2308324"/>
          </a:xfrm>
          <a:prstGeom prst="rect">
            <a:avLst/>
          </a:prstGeom>
          <a:noFill/>
        </p:spPr>
        <p:txBody>
          <a:bodyPr wrap="square" rtlCol="0">
            <a:spAutoFit/>
          </a:bodyPr>
          <a:lstStyle/>
          <a:p>
            <a:r>
              <a:rPr lang="en-US" sz="1600" dirty="0">
                <a:solidFill>
                  <a:schemeClr val="accent1"/>
                </a:solidFill>
              </a:rPr>
              <a:t>The Board of Township Trustees must adopt, deny, or adopt some modification of the township zoning commission within 20 days after their public hearing. A majority vote is required if the zoning commission’s recommendation is denied or modified.</a:t>
            </a:r>
          </a:p>
          <a:p>
            <a:r>
              <a:rPr lang="en-US" sz="1600" dirty="0">
                <a:solidFill>
                  <a:schemeClr val="accent1"/>
                </a:solidFill>
              </a:rPr>
              <a:t>If the amendment is adopted, it becomes effective in 30 days UNLESS within 30 days after adoption, there is presented to the board of township trustees a referendum petition.</a:t>
            </a:r>
          </a:p>
          <a:p>
            <a:r>
              <a:rPr lang="en-US" sz="1600" dirty="0">
                <a:solidFill>
                  <a:schemeClr val="accent1"/>
                </a:solidFill>
              </a:rPr>
              <a:t>Within 5 days after amendments effective date, trustees shall file the text and maps of the amendment with the County Recorder and RPC</a:t>
            </a:r>
          </a:p>
        </p:txBody>
      </p:sp>
    </p:spTree>
    <p:extLst>
      <p:ext uri="{BB962C8B-B14F-4D97-AF65-F5344CB8AC3E}">
        <p14:creationId xmlns:p14="http://schemas.microsoft.com/office/powerpoint/2010/main" val="420454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39791-5D39-4226-8E0F-5A4A8AE99EFB}"/>
              </a:ext>
            </a:extLst>
          </p:cNvPr>
          <p:cNvSpPr>
            <a:spLocks noGrp="1"/>
          </p:cNvSpPr>
          <p:nvPr>
            <p:ph type="title"/>
          </p:nvPr>
        </p:nvSpPr>
        <p:spPr>
          <a:xfrm>
            <a:off x="5536734" y="419894"/>
            <a:ext cx="3737268" cy="1320800"/>
          </a:xfrm>
        </p:spPr>
        <p:txBody>
          <a:bodyPr>
            <a:normAutofit/>
          </a:bodyPr>
          <a:lstStyle/>
          <a:p>
            <a:r>
              <a:rPr lang="en-US" dirty="0"/>
              <a:t>Basic Zoning Concepts</a:t>
            </a:r>
          </a:p>
        </p:txBody>
      </p:sp>
      <p:sp>
        <p:nvSpPr>
          <p:cNvPr id="3" name="Content Placeholder 2">
            <a:extLst>
              <a:ext uri="{FF2B5EF4-FFF2-40B4-BE49-F238E27FC236}">
                <a16:creationId xmlns:a16="http://schemas.microsoft.com/office/drawing/2014/main" id="{D195AADD-5EE3-4339-B748-FAF16A2594E2}"/>
              </a:ext>
            </a:extLst>
          </p:cNvPr>
          <p:cNvSpPr>
            <a:spLocks noGrp="1"/>
          </p:cNvSpPr>
          <p:nvPr>
            <p:ph idx="1"/>
          </p:nvPr>
        </p:nvSpPr>
        <p:spPr>
          <a:xfrm>
            <a:off x="5209563" y="1740695"/>
            <a:ext cx="6055067" cy="4300668"/>
          </a:xfrm>
        </p:spPr>
        <p:txBody>
          <a:bodyPr>
            <a:normAutofit lnSpcReduction="10000"/>
          </a:bodyPr>
          <a:lstStyle/>
          <a:p>
            <a:pPr>
              <a:lnSpc>
                <a:spcPct val="90000"/>
              </a:lnSpc>
            </a:pPr>
            <a:r>
              <a:rPr lang="en-US" sz="1400" dirty="0"/>
              <a:t>Zoning Resolution</a:t>
            </a:r>
          </a:p>
          <a:p>
            <a:pPr lvl="1">
              <a:lnSpc>
                <a:spcPct val="90000"/>
              </a:lnSpc>
            </a:pPr>
            <a:r>
              <a:rPr lang="en-US" sz="1400" dirty="0"/>
              <a:t>Lays out the exact regulations. Zoning codes typically establish several applicable zone districts in the community, the uses allowable in each zone (e.g. residential, commercial, industrial), requirements for setbacks, parking, and other site layout elements.</a:t>
            </a:r>
          </a:p>
          <a:p>
            <a:pPr lvl="2">
              <a:lnSpc>
                <a:spcPct val="90000"/>
              </a:lnSpc>
            </a:pPr>
            <a:r>
              <a:rPr lang="en-US" dirty="0"/>
              <a:t>Also includes information on procedures for zoning applications, appeals, variances </a:t>
            </a:r>
            <a:r>
              <a:rPr lang="en-US"/>
              <a:t>etc. </a:t>
            </a:r>
            <a:endParaRPr lang="en-US" dirty="0"/>
          </a:p>
          <a:p>
            <a:pPr>
              <a:lnSpc>
                <a:spcPct val="90000"/>
              </a:lnSpc>
            </a:pPr>
            <a:r>
              <a:rPr lang="en-US" sz="1400" dirty="0"/>
              <a:t>Zoning Map</a:t>
            </a:r>
          </a:p>
          <a:p>
            <a:pPr lvl="1">
              <a:lnSpc>
                <a:spcPct val="90000"/>
              </a:lnSpc>
            </a:pPr>
            <a:r>
              <a:rPr lang="en-US" sz="1400" dirty="0"/>
              <a:t>Color-coded map that shows the locations of zone districts in the community.</a:t>
            </a:r>
          </a:p>
          <a:p>
            <a:pPr>
              <a:lnSpc>
                <a:spcPct val="90000"/>
              </a:lnSpc>
            </a:pPr>
            <a:r>
              <a:rPr lang="en-US" sz="1400" dirty="0"/>
              <a:t>Comprehensive Plan</a:t>
            </a:r>
          </a:p>
          <a:p>
            <a:pPr lvl="1">
              <a:lnSpc>
                <a:spcPct val="90000"/>
              </a:lnSpc>
            </a:pPr>
            <a:r>
              <a:rPr lang="en-US" sz="1400" dirty="0"/>
              <a:t>Long-term plan that guides all aspects of a community’s development over the next 20 or 30 years. A comprehensive plan serves as the basis for zoning regulations, and describes existing conditions and goals for housing, economic development, transportation, land use, public facilities, and the natural environment. </a:t>
            </a:r>
          </a:p>
          <a:p>
            <a:pPr lvl="1">
              <a:lnSpc>
                <a:spcPct val="90000"/>
              </a:lnSpc>
            </a:pPr>
            <a:endParaRPr lang="en-US" sz="1100" dirty="0"/>
          </a:p>
          <a:p>
            <a:pPr marL="457200" lvl="1" indent="0">
              <a:lnSpc>
                <a:spcPct val="90000"/>
              </a:lnSpc>
              <a:buNone/>
            </a:pPr>
            <a:endParaRPr lang="en-US" sz="1100" dirty="0"/>
          </a:p>
        </p:txBody>
      </p:sp>
      <p:pic>
        <p:nvPicPr>
          <p:cNvPr id="4" name="Picture 3">
            <a:extLst>
              <a:ext uri="{FF2B5EF4-FFF2-40B4-BE49-F238E27FC236}">
                <a16:creationId xmlns:a16="http://schemas.microsoft.com/office/drawing/2014/main" id="{15087B31-875D-1701-726F-4DF049B8F1EA}"/>
              </a:ext>
            </a:extLst>
          </p:cNvPr>
          <p:cNvPicPr>
            <a:picLocks noChangeAspect="1"/>
          </p:cNvPicPr>
          <p:nvPr/>
        </p:nvPicPr>
        <p:blipFill>
          <a:blip r:embed="rId2" cstate="print">
            <a:extLst>
              <a:ext uri="{28A0092B-C50C-407E-A947-70E740481C1C}">
                <a14:useLocalDpi xmlns:a14="http://schemas.microsoft.com/office/drawing/2010/main" val="0"/>
              </a:ext>
            </a:extLst>
          </a:blip>
          <a:srcRect l="34824" r="27810" b="1"/>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100994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3498E-7121-431A-948E-C4B958F7AF70}"/>
              </a:ext>
            </a:extLst>
          </p:cNvPr>
          <p:cNvSpPr>
            <a:spLocks noGrp="1"/>
          </p:cNvSpPr>
          <p:nvPr>
            <p:ph type="title"/>
          </p:nvPr>
        </p:nvSpPr>
        <p:spPr>
          <a:xfrm>
            <a:off x="7181723" y="609600"/>
            <a:ext cx="4512989" cy="2227730"/>
          </a:xfrm>
        </p:spPr>
        <p:txBody>
          <a:bodyPr anchor="ctr">
            <a:normAutofit/>
          </a:bodyPr>
          <a:lstStyle/>
          <a:p>
            <a:r>
              <a:rPr lang="en-US">
                <a:solidFill>
                  <a:srgbClr val="FFFFFF"/>
                </a:solidFill>
              </a:rPr>
              <a:t>Enforcement of Zoning Regulations</a:t>
            </a:r>
          </a:p>
        </p:txBody>
      </p:sp>
      <p:sp>
        <p:nvSpPr>
          <p:cNvPr id="3" name="Content Placeholder 2">
            <a:extLst>
              <a:ext uri="{FF2B5EF4-FFF2-40B4-BE49-F238E27FC236}">
                <a16:creationId xmlns:a16="http://schemas.microsoft.com/office/drawing/2014/main" id="{C3EA2D0C-2927-4B7C-9334-8BC8E1D21AB6}"/>
              </a:ext>
            </a:extLst>
          </p:cNvPr>
          <p:cNvSpPr>
            <a:spLocks noGrp="1"/>
          </p:cNvSpPr>
          <p:nvPr>
            <p:ph idx="1"/>
          </p:nvPr>
        </p:nvSpPr>
        <p:spPr>
          <a:xfrm>
            <a:off x="7181725" y="2837329"/>
            <a:ext cx="4512988" cy="3317938"/>
          </a:xfrm>
        </p:spPr>
        <p:txBody>
          <a:bodyPr anchor="t">
            <a:normAutofit/>
          </a:bodyPr>
          <a:lstStyle/>
          <a:p>
            <a:pPr>
              <a:lnSpc>
                <a:spcPct val="90000"/>
              </a:lnSpc>
            </a:pPr>
            <a:r>
              <a:rPr lang="en-US" dirty="0">
                <a:solidFill>
                  <a:srgbClr val="FFFFFF"/>
                </a:solidFill>
              </a:rPr>
              <a:t>For the purpose of enforcing the zoning regulations, the board of township trustees may:</a:t>
            </a:r>
          </a:p>
          <a:p>
            <a:pPr lvl="1">
              <a:lnSpc>
                <a:spcPct val="90000"/>
              </a:lnSpc>
            </a:pPr>
            <a:r>
              <a:rPr lang="en-US" dirty="0">
                <a:solidFill>
                  <a:srgbClr val="FFFFFF"/>
                </a:solidFill>
              </a:rPr>
              <a:t>provide for a system of zoning certificates </a:t>
            </a:r>
          </a:p>
          <a:p>
            <a:pPr lvl="1">
              <a:lnSpc>
                <a:spcPct val="90000"/>
              </a:lnSpc>
            </a:pPr>
            <a:r>
              <a:rPr lang="en-US" dirty="0">
                <a:solidFill>
                  <a:srgbClr val="FFFFFF"/>
                </a:solidFill>
              </a:rPr>
              <a:t>establish and fill the position of township zoning inspector</a:t>
            </a:r>
          </a:p>
          <a:p>
            <a:pPr lvl="2">
              <a:lnSpc>
                <a:spcPct val="90000"/>
              </a:lnSpc>
            </a:pPr>
            <a:r>
              <a:rPr lang="en-US" dirty="0">
                <a:solidFill>
                  <a:srgbClr val="FFFFFF"/>
                </a:solidFill>
              </a:rPr>
              <a:t>Responsibility is to enforce the zoning resolution</a:t>
            </a:r>
          </a:p>
          <a:p>
            <a:pPr lvl="2">
              <a:lnSpc>
                <a:spcPct val="90000"/>
              </a:lnSpc>
            </a:pPr>
            <a:r>
              <a:rPr lang="en-US" dirty="0">
                <a:solidFill>
                  <a:srgbClr val="FFFFFF"/>
                </a:solidFill>
              </a:rPr>
              <a:t>Zoning Resolution must have sufficient specificity, so the zoning inspector does not operate with excessive discretion.</a:t>
            </a:r>
          </a:p>
          <a:p>
            <a:pPr marL="914400" lvl="2" indent="0">
              <a:lnSpc>
                <a:spcPct val="90000"/>
              </a:lnSpc>
              <a:buNone/>
            </a:pPr>
            <a:endParaRPr lang="en-US" dirty="0">
              <a:solidFill>
                <a:srgbClr val="FFFFFF"/>
              </a:solidFill>
            </a:endParaRPr>
          </a:p>
          <a:p>
            <a:pPr>
              <a:lnSpc>
                <a:spcPct val="90000"/>
              </a:lnSpc>
            </a:pPr>
            <a:endParaRPr lang="en-US" dirty="0">
              <a:solidFill>
                <a:srgbClr val="FFFFFF"/>
              </a:solidFill>
            </a:endParaRPr>
          </a:p>
        </p:txBody>
      </p:sp>
      <p:pic>
        <p:nvPicPr>
          <p:cNvPr id="7" name="Graphic 6" descr="City">
            <a:extLst>
              <a:ext uri="{FF2B5EF4-FFF2-40B4-BE49-F238E27FC236}">
                <a16:creationId xmlns:a16="http://schemas.microsoft.com/office/drawing/2014/main" id="{7C9C1270-5703-59EC-F9B8-3FE324B919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Tree>
    <p:extLst>
      <p:ext uri="{BB962C8B-B14F-4D97-AF65-F5344CB8AC3E}">
        <p14:creationId xmlns:p14="http://schemas.microsoft.com/office/powerpoint/2010/main" val="2591684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72DC6-F87B-4F23-A511-BD94F7B68F9F}"/>
              </a:ext>
            </a:extLst>
          </p:cNvPr>
          <p:cNvSpPr>
            <a:spLocks noGrp="1"/>
          </p:cNvSpPr>
          <p:nvPr>
            <p:ph type="title"/>
          </p:nvPr>
        </p:nvSpPr>
        <p:spPr/>
        <p:txBody>
          <a:bodyPr/>
          <a:lstStyle/>
          <a:p>
            <a:r>
              <a:rPr lang="en-US" dirty="0"/>
              <a:t>Powers of township board of zoning appeals</a:t>
            </a:r>
          </a:p>
        </p:txBody>
      </p:sp>
      <p:sp>
        <p:nvSpPr>
          <p:cNvPr id="3" name="Content Placeholder 2">
            <a:extLst>
              <a:ext uri="{FF2B5EF4-FFF2-40B4-BE49-F238E27FC236}">
                <a16:creationId xmlns:a16="http://schemas.microsoft.com/office/drawing/2014/main" id="{4A674419-5B0F-4944-923C-0BEE02A42461}"/>
              </a:ext>
            </a:extLst>
          </p:cNvPr>
          <p:cNvSpPr>
            <a:spLocks noGrp="1"/>
          </p:cNvSpPr>
          <p:nvPr>
            <p:ph idx="1"/>
          </p:nvPr>
        </p:nvSpPr>
        <p:spPr/>
        <p:txBody>
          <a:bodyPr>
            <a:normAutofit fontScale="92500" lnSpcReduction="20000"/>
          </a:bodyPr>
          <a:lstStyle/>
          <a:p>
            <a:r>
              <a:rPr lang="en-US" dirty="0"/>
              <a:t>The Board of Zoning Appeals provides a venue to property owners with unique conditions related to their property, who are seeking relief from the strict requirements of the zoning resolution.</a:t>
            </a:r>
          </a:p>
          <a:p>
            <a:r>
              <a:rPr lang="en-US" dirty="0"/>
              <a:t>R.C. 519.14</a:t>
            </a:r>
          </a:p>
          <a:p>
            <a:pPr lvl="1"/>
            <a:r>
              <a:rPr lang="en-US" dirty="0"/>
              <a:t>Hear and decide appeals where it is alleged there is error in any order made by an administrative official in the enforcement of R.C. sections 519.02-519.25, or of any resolution</a:t>
            </a:r>
          </a:p>
          <a:p>
            <a:pPr lvl="1"/>
            <a:r>
              <a:rPr lang="en-US" dirty="0"/>
              <a:t>To hear and decide requests for variances from zoning resolution</a:t>
            </a:r>
          </a:p>
          <a:p>
            <a:pPr lvl="1"/>
            <a:r>
              <a:rPr lang="en-US" dirty="0"/>
              <a:t>To hear and decide requests for conditional uses</a:t>
            </a:r>
          </a:p>
          <a:p>
            <a:pPr lvl="1"/>
            <a:r>
              <a:rPr lang="en-US" dirty="0"/>
              <a:t> Revoke an authorized variance or conditional zoning certificate granted for the extraction of minerals</a:t>
            </a:r>
          </a:p>
          <a:p>
            <a:pPr lvl="2"/>
            <a:r>
              <a:rPr lang="en-US" dirty="0"/>
              <a:t>Township remedies for violation of other conditional use permits and variances are limited to enforcement actions in court. </a:t>
            </a:r>
          </a:p>
          <a:p>
            <a:pPr marL="1371600" lvl="3" indent="0">
              <a:buNone/>
            </a:pPr>
            <a:br>
              <a:rPr lang="en-US" dirty="0"/>
            </a:br>
            <a:endParaRPr lang="en-US" dirty="0"/>
          </a:p>
          <a:p>
            <a:endParaRPr lang="en-US" dirty="0"/>
          </a:p>
        </p:txBody>
      </p:sp>
    </p:spTree>
    <p:extLst>
      <p:ext uri="{BB962C8B-B14F-4D97-AF65-F5344CB8AC3E}">
        <p14:creationId xmlns:p14="http://schemas.microsoft.com/office/powerpoint/2010/main" val="659688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D366-4753-4DE1-9E38-616E44047927}"/>
              </a:ext>
            </a:extLst>
          </p:cNvPr>
          <p:cNvSpPr>
            <a:spLocks noGrp="1"/>
          </p:cNvSpPr>
          <p:nvPr>
            <p:ph type="title"/>
          </p:nvPr>
        </p:nvSpPr>
        <p:spPr/>
        <p:txBody>
          <a:bodyPr/>
          <a:lstStyle/>
          <a:p>
            <a:r>
              <a:rPr lang="en-US" dirty="0"/>
              <a:t>Variances</a:t>
            </a:r>
          </a:p>
        </p:txBody>
      </p:sp>
      <p:sp>
        <p:nvSpPr>
          <p:cNvPr id="3" name="Content Placeholder 2">
            <a:extLst>
              <a:ext uri="{FF2B5EF4-FFF2-40B4-BE49-F238E27FC236}">
                <a16:creationId xmlns:a16="http://schemas.microsoft.com/office/drawing/2014/main" id="{6BDA34C3-1DEA-4FB6-A2D5-41A5A317BFA0}"/>
              </a:ext>
            </a:extLst>
          </p:cNvPr>
          <p:cNvSpPr>
            <a:spLocks noGrp="1"/>
          </p:cNvSpPr>
          <p:nvPr>
            <p:ph idx="1"/>
          </p:nvPr>
        </p:nvSpPr>
        <p:spPr/>
        <p:txBody>
          <a:bodyPr/>
          <a:lstStyle/>
          <a:p>
            <a:r>
              <a:rPr lang="en-US" dirty="0"/>
              <a:t>Minor departure or exception from the strict rule or literal enforcement or interpretation of zoning provision.</a:t>
            </a:r>
          </a:p>
          <a:p>
            <a:r>
              <a:rPr lang="en-US" dirty="0"/>
              <a:t>Variance always relate to individual hardship peculiar to the property for which a variance is sought.</a:t>
            </a:r>
          </a:p>
          <a:p>
            <a:r>
              <a:rPr lang="en-US" dirty="0"/>
              <a:t>2 Types</a:t>
            </a:r>
          </a:p>
          <a:p>
            <a:pPr marL="914400" lvl="1" indent="-457200">
              <a:buFont typeface="+mj-lt"/>
              <a:buAutoNum type="arabicPeriod"/>
            </a:pPr>
            <a:r>
              <a:rPr lang="en-US" dirty="0"/>
              <a:t>Use</a:t>
            </a:r>
          </a:p>
          <a:p>
            <a:pPr marL="914400" lvl="1" indent="-457200">
              <a:buFont typeface="+mj-lt"/>
              <a:buAutoNum type="arabicPeriod"/>
            </a:pPr>
            <a:r>
              <a:rPr lang="en-US" dirty="0"/>
              <a:t>Area</a:t>
            </a:r>
          </a:p>
          <a:p>
            <a:endParaRPr lang="en-US" dirty="0"/>
          </a:p>
        </p:txBody>
      </p:sp>
    </p:spTree>
    <p:extLst>
      <p:ext uri="{BB962C8B-B14F-4D97-AF65-F5344CB8AC3E}">
        <p14:creationId xmlns:p14="http://schemas.microsoft.com/office/powerpoint/2010/main" val="762188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A02AE-322A-465A-BAF3-763D01EC5CEC}"/>
              </a:ext>
            </a:extLst>
          </p:cNvPr>
          <p:cNvSpPr>
            <a:spLocks noGrp="1"/>
          </p:cNvSpPr>
          <p:nvPr>
            <p:ph type="title"/>
          </p:nvPr>
        </p:nvSpPr>
        <p:spPr>
          <a:xfrm>
            <a:off x="677334" y="609600"/>
            <a:ext cx="8596668" cy="855216"/>
          </a:xfrm>
        </p:spPr>
        <p:txBody>
          <a:bodyPr/>
          <a:lstStyle/>
          <a:p>
            <a:r>
              <a:rPr lang="en-US" dirty="0"/>
              <a:t>Use Variance</a:t>
            </a:r>
          </a:p>
        </p:txBody>
      </p:sp>
      <p:sp>
        <p:nvSpPr>
          <p:cNvPr id="3" name="Content Placeholder 2">
            <a:extLst>
              <a:ext uri="{FF2B5EF4-FFF2-40B4-BE49-F238E27FC236}">
                <a16:creationId xmlns:a16="http://schemas.microsoft.com/office/drawing/2014/main" id="{1FF01FF0-2897-4E74-BF65-1555821D0D70}"/>
              </a:ext>
            </a:extLst>
          </p:cNvPr>
          <p:cNvSpPr>
            <a:spLocks noGrp="1"/>
          </p:cNvSpPr>
          <p:nvPr>
            <p:ph idx="1"/>
          </p:nvPr>
        </p:nvSpPr>
        <p:spPr>
          <a:xfrm>
            <a:off x="677334" y="1376039"/>
            <a:ext cx="8596668" cy="4665323"/>
          </a:xfrm>
        </p:spPr>
        <p:txBody>
          <a:bodyPr>
            <a:normAutofit lnSpcReduction="10000"/>
          </a:bodyPr>
          <a:lstStyle/>
          <a:p>
            <a:r>
              <a:rPr lang="en-US" dirty="0"/>
              <a:t>A use variance allows a </a:t>
            </a:r>
            <a:r>
              <a:rPr lang="en-US" b="1" u="sng" dirty="0"/>
              <a:t>use</a:t>
            </a:r>
            <a:r>
              <a:rPr lang="en-US" dirty="0"/>
              <a:t> of land that is not permitted in the district in which the property is placed.</a:t>
            </a:r>
          </a:p>
          <a:p>
            <a:pPr lvl="1"/>
            <a:r>
              <a:rPr lang="en-US" dirty="0"/>
              <a:t>Example- if in a single-family district that does not allow a dentist office, a request for a variance to allow a dentist office is a request for a use variance.</a:t>
            </a:r>
          </a:p>
          <a:p>
            <a:r>
              <a:rPr lang="en-US" dirty="0"/>
              <a:t>Standard is unnecessary hardship</a:t>
            </a:r>
          </a:p>
          <a:p>
            <a:pPr lvl="1"/>
            <a:r>
              <a:rPr lang="en-US" dirty="0"/>
              <a:t>Whether landowner unable to use the property for the purposes for which it is zoned, landowner deprived of the beneficial use of the land. In effect the restriction amounts to a taking.</a:t>
            </a:r>
          </a:p>
          <a:p>
            <a:pPr lvl="1"/>
            <a:r>
              <a:rPr lang="en-US" dirty="0"/>
              <a:t>Whether the hardship is self-created</a:t>
            </a:r>
          </a:p>
          <a:p>
            <a:pPr lvl="1"/>
            <a:r>
              <a:rPr lang="en-US" dirty="0"/>
              <a:t>Whether the variance would have an adverse impact on the rights of adjacent owners/community</a:t>
            </a:r>
          </a:p>
          <a:p>
            <a:pPr lvl="1"/>
            <a:r>
              <a:rPr lang="en-US" dirty="0"/>
              <a:t>Whether the variance would have an adverse impact on public health, safety, or general welfare</a:t>
            </a:r>
          </a:p>
          <a:p>
            <a:pPr lvl="1"/>
            <a:r>
              <a:rPr lang="en-US" dirty="0"/>
              <a:t>Whether the variance is consistent with general spirit and intent of zoning resolution</a:t>
            </a:r>
          </a:p>
          <a:p>
            <a:endParaRPr lang="en-US" dirty="0"/>
          </a:p>
        </p:txBody>
      </p:sp>
    </p:spTree>
    <p:extLst>
      <p:ext uri="{BB962C8B-B14F-4D97-AF65-F5344CB8AC3E}">
        <p14:creationId xmlns:p14="http://schemas.microsoft.com/office/powerpoint/2010/main" val="1956652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FA1CB-349A-4F42-A3BE-9E273698155E}"/>
              </a:ext>
            </a:extLst>
          </p:cNvPr>
          <p:cNvSpPr>
            <a:spLocks noGrp="1"/>
          </p:cNvSpPr>
          <p:nvPr>
            <p:ph type="title"/>
          </p:nvPr>
        </p:nvSpPr>
        <p:spPr>
          <a:xfrm>
            <a:off x="677334" y="609600"/>
            <a:ext cx="8596668" cy="677662"/>
          </a:xfrm>
        </p:spPr>
        <p:txBody>
          <a:bodyPr/>
          <a:lstStyle/>
          <a:p>
            <a:r>
              <a:rPr lang="en-US" dirty="0"/>
              <a:t>Area Variance</a:t>
            </a:r>
          </a:p>
        </p:txBody>
      </p:sp>
      <p:sp>
        <p:nvSpPr>
          <p:cNvPr id="3" name="Content Placeholder 2">
            <a:extLst>
              <a:ext uri="{FF2B5EF4-FFF2-40B4-BE49-F238E27FC236}">
                <a16:creationId xmlns:a16="http://schemas.microsoft.com/office/drawing/2014/main" id="{D60BCF2C-274C-46AB-A78C-9E54C4FC44E9}"/>
              </a:ext>
            </a:extLst>
          </p:cNvPr>
          <p:cNvSpPr>
            <a:spLocks noGrp="1"/>
          </p:cNvSpPr>
          <p:nvPr>
            <p:ph idx="1"/>
          </p:nvPr>
        </p:nvSpPr>
        <p:spPr>
          <a:xfrm>
            <a:off x="677334" y="1287263"/>
            <a:ext cx="8596668" cy="4754100"/>
          </a:xfrm>
        </p:spPr>
        <p:txBody>
          <a:bodyPr>
            <a:normAutofit fontScale="92500" lnSpcReduction="10000"/>
          </a:bodyPr>
          <a:lstStyle/>
          <a:p>
            <a:r>
              <a:rPr lang="en-US" sz="1700" dirty="0"/>
              <a:t>Area variance involves an exception from such requirements as yard, lot, height, setback, etc.</a:t>
            </a:r>
          </a:p>
          <a:p>
            <a:r>
              <a:rPr lang="en-US" sz="1700" dirty="0"/>
              <a:t>Standard is practical difficulties (lesser standard than unnecessary hardship)</a:t>
            </a:r>
          </a:p>
          <a:p>
            <a:r>
              <a:rPr lang="en-US" sz="1700" i="1" dirty="0"/>
              <a:t>Duncan</a:t>
            </a:r>
            <a:r>
              <a:rPr lang="en-US" sz="1700" dirty="0"/>
              <a:t> factors to be considered include:</a:t>
            </a:r>
          </a:p>
          <a:p>
            <a:pPr marL="914400" lvl="1" indent="-457200">
              <a:lnSpc>
                <a:spcPct val="120000"/>
              </a:lnSpc>
              <a:buAutoNum type="arabicParenBoth"/>
            </a:pPr>
            <a:r>
              <a:rPr lang="en-US" sz="1700" dirty="0"/>
              <a:t>would the property yield a reasonable return without the variance; </a:t>
            </a:r>
          </a:p>
          <a:p>
            <a:pPr marL="914400" lvl="1" indent="-457200">
              <a:lnSpc>
                <a:spcPct val="120000"/>
              </a:lnSpc>
              <a:buFont typeface="Arial"/>
              <a:buAutoNum type="arabicParenBoth"/>
            </a:pPr>
            <a:r>
              <a:rPr lang="en-US" sz="1700" dirty="0"/>
              <a:t>is the variance substantial; </a:t>
            </a:r>
          </a:p>
          <a:p>
            <a:pPr marL="914400" lvl="1" indent="-457200">
              <a:lnSpc>
                <a:spcPct val="120000"/>
              </a:lnSpc>
              <a:buFont typeface="Arial"/>
              <a:buAutoNum type="arabicParenBoth"/>
            </a:pPr>
            <a:r>
              <a:rPr lang="en-US" sz="1700" dirty="0"/>
              <a:t>will the essential character of the neighborhood be substantially altered or adjoining properties suffer a substantial detriment;</a:t>
            </a:r>
          </a:p>
          <a:p>
            <a:pPr marL="914400" lvl="1" indent="-457200">
              <a:lnSpc>
                <a:spcPct val="120000"/>
              </a:lnSpc>
              <a:buFont typeface="Arial"/>
              <a:buAutoNum type="arabicParenBoth"/>
            </a:pPr>
            <a:r>
              <a:rPr lang="en-US" sz="1700" dirty="0"/>
              <a:t>will the variance adversely affect governmental services;</a:t>
            </a:r>
          </a:p>
          <a:p>
            <a:pPr marL="914400" lvl="1" indent="-457200">
              <a:lnSpc>
                <a:spcPct val="120000"/>
              </a:lnSpc>
              <a:buFont typeface="Arial"/>
              <a:buAutoNum type="arabicParenBoth"/>
            </a:pPr>
            <a:r>
              <a:rPr lang="en-US" sz="1700" dirty="0"/>
              <a:t>did the owner purchase the property with knowledge of the zoning restriction; </a:t>
            </a:r>
          </a:p>
          <a:p>
            <a:pPr marL="914400" lvl="1" indent="-457200">
              <a:lnSpc>
                <a:spcPct val="120000"/>
              </a:lnSpc>
              <a:buFont typeface="Arial"/>
              <a:buAutoNum type="arabicParenBoth"/>
            </a:pPr>
            <a:r>
              <a:rPr lang="en-US" sz="1700" dirty="0"/>
              <a:t>can problem be solved by some manner other than granting of a variance; </a:t>
            </a:r>
          </a:p>
          <a:p>
            <a:pPr marL="914400" lvl="1" indent="-457200">
              <a:lnSpc>
                <a:spcPct val="120000"/>
              </a:lnSpc>
              <a:buFont typeface="Arial"/>
              <a:buAutoNum type="arabicParenBoth"/>
            </a:pPr>
            <a:r>
              <a:rPr lang="en-US" sz="1700" dirty="0"/>
              <a:t>whether the spirit and intent behind the zoning requirement would be observed and substantial justice done by granting the variance.</a:t>
            </a:r>
          </a:p>
          <a:p>
            <a:endParaRPr lang="en-US" dirty="0"/>
          </a:p>
        </p:txBody>
      </p:sp>
    </p:spTree>
    <p:extLst>
      <p:ext uri="{BB962C8B-B14F-4D97-AF65-F5344CB8AC3E}">
        <p14:creationId xmlns:p14="http://schemas.microsoft.com/office/powerpoint/2010/main" val="3951217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090B1-C417-4001-9CC6-05893289B2F2}"/>
              </a:ext>
            </a:extLst>
          </p:cNvPr>
          <p:cNvSpPr>
            <a:spLocks noGrp="1"/>
          </p:cNvSpPr>
          <p:nvPr>
            <p:ph type="title"/>
          </p:nvPr>
        </p:nvSpPr>
        <p:spPr>
          <a:xfrm>
            <a:off x="677334" y="609600"/>
            <a:ext cx="8596668" cy="908482"/>
          </a:xfrm>
        </p:spPr>
        <p:txBody>
          <a:bodyPr/>
          <a:lstStyle/>
          <a:p>
            <a:r>
              <a:rPr lang="en-US" dirty="0"/>
              <a:t>Conditional Uses</a:t>
            </a:r>
          </a:p>
        </p:txBody>
      </p:sp>
      <p:sp>
        <p:nvSpPr>
          <p:cNvPr id="3" name="Content Placeholder 2">
            <a:extLst>
              <a:ext uri="{FF2B5EF4-FFF2-40B4-BE49-F238E27FC236}">
                <a16:creationId xmlns:a16="http://schemas.microsoft.com/office/drawing/2014/main" id="{3647F982-5153-4217-AFDC-DFB8FE179D84}"/>
              </a:ext>
            </a:extLst>
          </p:cNvPr>
          <p:cNvSpPr>
            <a:spLocks noGrp="1"/>
          </p:cNvSpPr>
          <p:nvPr>
            <p:ph idx="1"/>
          </p:nvPr>
        </p:nvSpPr>
        <p:spPr/>
        <p:txBody>
          <a:bodyPr/>
          <a:lstStyle/>
          <a:p>
            <a:r>
              <a:rPr lang="en-US" dirty="0"/>
              <a:t>Conditional uses are allowed in the zoning resolution, but they are uses that require an administrative hearing for approval. </a:t>
            </a:r>
          </a:p>
          <a:p>
            <a:r>
              <a:rPr lang="en-US" dirty="0"/>
              <a:t>In issuing a conditional zoning certificate, BZA is governed by the terms and conditions imposed by the zoning resolution.</a:t>
            </a:r>
          </a:p>
          <a:p>
            <a:r>
              <a:rPr lang="en-US" dirty="0"/>
              <a:t>BZA cannot issue a zoning certificate for a permit that does not conform to applicable zoning regulations.</a:t>
            </a:r>
          </a:p>
          <a:p>
            <a:r>
              <a:rPr lang="en-US" dirty="0"/>
              <a:t>Resolution must provide standards that are clear to guide the board in the exercise of its authority.</a:t>
            </a:r>
          </a:p>
          <a:p>
            <a:endParaRPr lang="en-US" dirty="0"/>
          </a:p>
        </p:txBody>
      </p:sp>
    </p:spTree>
    <p:extLst>
      <p:ext uri="{BB962C8B-B14F-4D97-AF65-F5344CB8AC3E}">
        <p14:creationId xmlns:p14="http://schemas.microsoft.com/office/powerpoint/2010/main" val="88693735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1732</TotalTime>
  <Words>2754</Words>
  <Application>Microsoft Office PowerPoint</Application>
  <PresentationFormat>Widescreen</PresentationFormat>
  <Paragraphs>383</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Trebuchet MS</vt:lpstr>
      <vt:lpstr>Wingdings 3</vt:lpstr>
      <vt:lpstr>Facet</vt:lpstr>
      <vt:lpstr>Zoning</vt:lpstr>
      <vt:lpstr>Zoning</vt:lpstr>
      <vt:lpstr>Basic Zoning Concepts</vt:lpstr>
      <vt:lpstr>Enforcement of Zoning Regulations</vt:lpstr>
      <vt:lpstr>Powers of township board of zoning appeals</vt:lpstr>
      <vt:lpstr>Variances</vt:lpstr>
      <vt:lpstr>Use Variance</vt:lpstr>
      <vt:lpstr>Area Variance</vt:lpstr>
      <vt:lpstr>Conditional Uses</vt:lpstr>
      <vt:lpstr>Non-conforming Uses</vt:lpstr>
      <vt:lpstr>To Summarize….</vt:lpstr>
      <vt:lpstr>The Board of Zoning Appeals</vt:lpstr>
      <vt:lpstr>CONDUCTING THE HEARING</vt:lpstr>
      <vt:lpstr>Ethical Considerations </vt:lpstr>
      <vt:lpstr>Court Action</vt:lpstr>
      <vt:lpstr>Other Considerations</vt:lpstr>
      <vt:lpstr>Zoning Commission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of Zoning Appeals</dc:title>
  <dc:creator>Jessica L. Logothetides</dc:creator>
  <cp:lastModifiedBy>Jessica L. Logothetides</cp:lastModifiedBy>
  <cp:revision>65</cp:revision>
  <cp:lastPrinted>2026-02-25T21:17:00Z</cp:lastPrinted>
  <dcterms:created xsi:type="dcterms:W3CDTF">2023-03-23T18:29:18Z</dcterms:created>
  <dcterms:modified xsi:type="dcterms:W3CDTF">2026-02-26T15:13:42Z</dcterms:modified>
</cp:coreProperties>
</file>